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94" r:id="rId9"/>
    <p:sldId id="265" r:id="rId10"/>
    <p:sldId id="295" r:id="rId11"/>
    <p:sldId id="296" r:id="rId12"/>
    <p:sldId id="297" r:id="rId13"/>
    <p:sldId id="298" r:id="rId14"/>
    <p:sldId id="267" r:id="rId15"/>
    <p:sldId id="299" r:id="rId16"/>
    <p:sldId id="300" r:id="rId17"/>
    <p:sldId id="301" r:id="rId18"/>
    <p:sldId id="268" r:id="rId19"/>
    <p:sldId id="269" r:id="rId20"/>
    <p:sldId id="270" r:id="rId21"/>
    <p:sldId id="271" r:id="rId22"/>
    <p:sldId id="302" r:id="rId23"/>
    <p:sldId id="303" r:id="rId24"/>
    <p:sldId id="272" r:id="rId25"/>
    <p:sldId id="304" r:id="rId26"/>
    <p:sldId id="273" r:id="rId27"/>
    <p:sldId id="274" r:id="rId28"/>
    <p:sldId id="305" r:id="rId29"/>
    <p:sldId id="275" r:id="rId30"/>
    <p:sldId id="276" r:id="rId31"/>
    <p:sldId id="277" r:id="rId32"/>
    <p:sldId id="278" r:id="rId33"/>
    <p:sldId id="307" r:id="rId34"/>
    <p:sldId id="323" r:id="rId35"/>
    <p:sldId id="306" r:id="rId36"/>
    <p:sldId id="279" r:id="rId37"/>
    <p:sldId id="321" r:id="rId38"/>
    <p:sldId id="322" r:id="rId39"/>
    <p:sldId id="280" r:id="rId40"/>
    <p:sldId id="308" r:id="rId41"/>
    <p:sldId id="309" r:id="rId42"/>
    <p:sldId id="311" r:id="rId43"/>
    <p:sldId id="281" r:id="rId44"/>
    <p:sldId id="312" r:id="rId45"/>
    <p:sldId id="313" r:id="rId46"/>
    <p:sldId id="282" r:id="rId47"/>
    <p:sldId id="314" r:id="rId48"/>
    <p:sldId id="315" r:id="rId49"/>
    <p:sldId id="283" r:id="rId50"/>
    <p:sldId id="316" r:id="rId51"/>
    <p:sldId id="317" r:id="rId52"/>
    <p:sldId id="318" r:id="rId53"/>
    <p:sldId id="319" r:id="rId54"/>
    <p:sldId id="284" r:id="rId55"/>
    <p:sldId id="285" r:id="rId56"/>
    <p:sldId id="286" r:id="rId57"/>
    <p:sldId id="287" r:id="rId58"/>
    <p:sldId id="288" r:id="rId59"/>
    <p:sldId id="289" r:id="rId60"/>
    <p:sldId id="290" r:id="rId61"/>
    <p:sldId id="320" r:id="rId62"/>
    <p:sldId id="291" r:id="rId63"/>
    <p:sldId id="293" r:id="rId64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2047" autoAdjust="0"/>
  </p:normalViewPr>
  <p:slideViewPr>
    <p:cSldViewPr snapToGrid="0">
      <p:cViewPr varScale="1">
        <p:scale>
          <a:sx n="56" d="100"/>
          <a:sy n="56" d="100"/>
        </p:scale>
        <p:origin x="17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EA7591-2717-294E-AC74-2F172A4BEE55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7A0593-40EF-7443-B9C7-B17AAC770186}">
      <dgm:prSet phldrT="[Text]" custT="1"/>
      <dgm:spPr>
        <a:ln w="19050">
          <a:solidFill>
            <a:schemeClr val="bg2"/>
          </a:solidFill>
        </a:ln>
        <a:effectLst/>
      </dgm:spPr>
      <dgm:t>
        <a:bodyPr/>
        <a:lstStyle/>
        <a:p>
          <a:r>
            <a:rPr lang="en-US" sz="2400" b="1" dirty="0" smtClean="0">
              <a:effectLst/>
            </a:rPr>
            <a:t>Channel</a:t>
          </a:r>
          <a:endParaRPr lang="en-US" sz="2400" b="1" dirty="0">
            <a:effectLst/>
          </a:endParaRPr>
        </a:p>
      </dgm:t>
    </dgm:pt>
    <dgm:pt modelId="{5A1B5EDB-2951-0946-8D14-FF5D7B1E31E2}" type="parTrans" cxnId="{036C5106-7C5E-454C-9236-E7B42F4D24C2}">
      <dgm:prSet/>
      <dgm:spPr/>
      <dgm:t>
        <a:bodyPr/>
        <a:lstStyle/>
        <a:p>
          <a:endParaRPr lang="en-US"/>
        </a:p>
      </dgm:t>
    </dgm:pt>
    <dgm:pt modelId="{994B5059-DE77-C346-91CC-BA59A87E4E48}" type="sibTrans" cxnId="{036C5106-7C5E-454C-9236-E7B42F4D24C2}">
      <dgm:prSet/>
      <dgm:spPr/>
      <dgm:t>
        <a:bodyPr/>
        <a:lstStyle/>
        <a:p>
          <a:endParaRPr lang="en-US"/>
        </a:p>
      </dgm:t>
    </dgm:pt>
    <dgm:pt modelId="{BEA58EC8-6F44-824B-8D04-115EA1FC02F2}">
      <dgm:prSet custT="1"/>
      <dgm:spPr>
        <a:ln>
          <a:solidFill>
            <a:schemeClr val="bg2"/>
          </a:solidFill>
        </a:ln>
      </dgm:spPr>
      <dgm:t>
        <a:bodyPr/>
        <a:lstStyle/>
        <a:p>
          <a:r>
            <a:rPr lang="en-US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Wireless networking typically involves broadcast communications, which is far more susceptible to eavesdropping and jamming than wired networks</a:t>
          </a:r>
        </a:p>
      </dgm:t>
    </dgm:pt>
    <dgm:pt modelId="{BBB8D625-25F1-DB44-A5A2-632761202113}" type="parTrans" cxnId="{1FFC736F-71F2-764D-996C-E064FB022629}">
      <dgm:prSet/>
      <dgm:spPr/>
      <dgm:t>
        <a:bodyPr/>
        <a:lstStyle/>
        <a:p>
          <a:endParaRPr lang="en-US"/>
        </a:p>
      </dgm:t>
    </dgm:pt>
    <dgm:pt modelId="{CF938962-7E20-B54D-9975-25F5545BEC37}" type="sibTrans" cxnId="{1FFC736F-71F2-764D-996C-E064FB022629}">
      <dgm:prSet/>
      <dgm:spPr/>
      <dgm:t>
        <a:bodyPr/>
        <a:lstStyle/>
        <a:p>
          <a:endParaRPr lang="en-US"/>
        </a:p>
      </dgm:t>
    </dgm:pt>
    <dgm:pt modelId="{9C4980AA-34C1-964E-9280-C164845186A9}">
      <dgm:prSet custT="1"/>
      <dgm:spPr>
        <a:ln>
          <a:solidFill>
            <a:schemeClr val="bg2"/>
          </a:solidFill>
        </a:ln>
      </dgm:spPr>
      <dgm:t>
        <a:bodyPr/>
        <a:lstStyle/>
        <a:p>
          <a:r>
            <a:rPr lang="en-US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Wireless networks are also more vulnerable to active attacks that exploit vulnerabilities in communications protocols</a:t>
          </a:r>
        </a:p>
      </dgm:t>
    </dgm:pt>
    <dgm:pt modelId="{7825D392-F834-6F45-9B2E-C5A59A596DE7}" type="parTrans" cxnId="{F967A18F-0832-7246-BE38-313AAC28F3D1}">
      <dgm:prSet/>
      <dgm:spPr/>
      <dgm:t>
        <a:bodyPr/>
        <a:lstStyle/>
        <a:p>
          <a:endParaRPr lang="en-US"/>
        </a:p>
      </dgm:t>
    </dgm:pt>
    <dgm:pt modelId="{4C28BAFB-D900-044F-A2E7-1CFE84B779F9}" type="sibTrans" cxnId="{F967A18F-0832-7246-BE38-313AAC28F3D1}">
      <dgm:prSet/>
      <dgm:spPr/>
      <dgm:t>
        <a:bodyPr/>
        <a:lstStyle/>
        <a:p>
          <a:endParaRPr lang="en-US"/>
        </a:p>
      </dgm:t>
    </dgm:pt>
    <dgm:pt modelId="{CEF1222E-8B86-2146-AED0-DB7AB15B0325}">
      <dgm:prSet custT="1"/>
      <dgm:spPr>
        <a:ln w="19050">
          <a:solidFill>
            <a:schemeClr val="bg2"/>
          </a:solidFill>
        </a:ln>
        <a:effectLst/>
      </dgm:spPr>
      <dgm:t>
        <a:bodyPr/>
        <a:lstStyle/>
        <a:p>
          <a:r>
            <a:rPr lang="en-US" sz="2400" b="1" dirty="0" smtClean="0">
              <a:effectLst/>
            </a:rPr>
            <a:t>Mobility</a:t>
          </a:r>
        </a:p>
      </dgm:t>
    </dgm:pt>
    <dgm:pt modelId="{9C396527-8503-6343-B043-7311677CCE0B}" type="parTrans" cxnId="{347E552D-25BE-E64F-A282-CB9A0A08080F}">
      <dgm:prSet/>
      <dgm:spPr/>
      <dgm:t>
        <a:bodyPr/>
        <a:lstStyle/>
        <a:p>
          <a:endParaRPr lang="en-US"/>
        </a:p>
      </dgm:t>
    </dgm:pt>
    <dgm:pt modelId="{919814D4-B308-EF46-8761-95EDA8157785}" type="sibTrans" cxnId="{347E552D-25BE-E64F-A282-CB9A0A08080F}">
      <dgm:prSet/>
      <dgm:spPr/>
      <dgm:t>
        <a:bodyPr/>
        <a:lstStyle/>
        <a:p>
          <a:endParaRPr lang="en-US"/>
        </a:p>
      </dgm:t>
    </dgm:pt>
    <dgm:pt modelId="{2E164398-7D34-FC44-AB73-5DFE00B98D9D}">
      <dgm:prSet custT="1"/>
      <dgm:spPr>
        <a:ln>
          <a:solidFill>
            <a:schemeClr val="bg2"/>
          </a:solidFill>
        </a:ln>
      </dgm:spPr>
      <dgm:t>
        <a:bodyPr/>
        <a:lstStyle/>
        <a:p>
          <a:r>
            <a:rPr lang="en-US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Wireless devices are far more portable and mobile than wired devices </a:t>
          </a:r>
        </a:p>
      </dgm:t>
    </dgm:pt>
    <dgm:pt modelId="{E6E4804B-67E9-3041-BACB-CF3FD61E4B71}" type="parTrans" cxnId="{5A85B1E2-4852-8C48-8A25-E4816DBB2F7E}">
      <dgm:prSet/>
      <dgm:spPr/>
      <dgm:t>
        <a:bodyPr/>
        <a:lstStyle/>
        <a:p>
          <a:endParaRPr lang="en-US"/>
        </a:p>
      </dgm:t>
    </dgm:pt>
    <dgm:pt modelId="{6F1ECED3-A442-364E-916F-33D8EEF3E85B}" type="sibTrans" cxnId="{5A85B1E2-4852-8C48-8A25-E4816DBB2F7E}">
      <dgm:prSet/>
      <dgm:spPr/>
      <dgm:t>
        <a:bodyPr/>
        <a:lstStyle/>
        <a:p>
          <a:endParaRPr lang="en-US"/>
        </a:p>
      </dgm:t>
    </dgm:pt>
    <dgm:pt modelId="{9854278D-CA32-2C47-B1FA-7FEDEC6CF047}">
      <dgm:prSet custT="1"/>
      <dgm:spPr>
        <a:ln>
          <a:solidFill>
            <a:schemeClr val="bg2"/>
          </a:solidFill>
        </a:ln>
      </dgm:spPr>
      <dgm:t>
        <a:bodyPr/>
        <a:lstStyle/>
        <a:p>
          <a:r>
            <a:rPr lang="en-US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This mobility results in a number of risks</a:t>
          </a:r>
        </a:p>
      </dgm:t>
    </dgm:pt>
    <dgm:pt modelId="{C336F402-856E-A744-A6D8-A858E23E76AB}" type="parTrans" cxnId="{BB9D36AF-44A2-A546-B74C-00C646D68489}">
      <dgm:prSet/>
      <dgm:spPr/>
      <dgm:t>
        <a:bodyPr/>
        <a:lstStyle/>
        <a:p>
          <a:endParaRPr lang="en-US"/>
        </a:p>
      </dgm:t>
    </dgm:pt>
    <dgm:pt modelId="{37623277-AD8F-D648-834A-11AB9E0BE915}" type="sibTrans" cxnId="{BB9D36AF-44A2-A546-B74C-00C646D68489}">
      <dgm:prSet/>
      <dgm:spPr/>
      <dgm:t>
        <a:bodyPr/>
        <a:lstStyle/>
        <a:p>
          <a:endParaRPr lang="en-US"/>
        </a:p>
      </dgm:t>
    </dgm:pt>
    <dgm:pt modelId="{2E2839CA-FD40-E54F-B454-A54C58DCA1EC}">
      <dgm:prSet custT="1"/>
      <dgm:spPr>
        <a:ln w="19050">
          <a:solidFill>
            <a:schemeClr val="bg2"/>
          </a:solidFill>
        </a:ln>
        <a:effectLst/>
      </dgm:spPr>
      <dgm:t>
        <a:bodyPr/>
        <a:lstStyle/>
        <a:p>
          <a:r>
            <a:rPr lang="en-US" sz="2400" b="1" dirty="0" smtClean="0">
              <a:effectLst/>
            </a:rPr>
            <a:t>Resources</a:t>
          </a:r>
        </a:p>
      </dgm:t>
    </dgm:pt>
    <dgm:pt modelId="{1E322007-44B1-3340-BFDD-B3464DA447FD}" type="parTrans" cxnId="{D43F12EB-7EFF-4C4D-8A11-DDEBCC34FAC5}">
      <dgm:prSet/>
      <dgm:spPr/>
      <dgm:t>
        <a:bodyPr/>
        <a:lstStyle/>
        <a:p>
          <a:endParaRPr lang="en-US"/>
        </a:p>
      </dgm:t>
    </dgm:pt>
    <dgm:pt modelId="{B56AF4C8-A1BD-EC48-9604-FE1989F6F0FF}" type="sibTrans" cxnId="{D43F12EB-7EFF-4C4D-8A11-DDEBCC34FAC5}">
      <dgm:prSet/>
      <dgm:spPr/>
      <dgm:t>
        <a:bodyPr/>
        <a:lstStyle/>
        <a:p>
          <a:endParaRPr lang="en-US"/>
        </a:p>
      </dgm:t>
    </dgm:pt>
    <dgm:pt modelId="{7EB02CAC-5F44-1844-8022-C832067FE3E5}">
      <dgm:prSet custT="1"/>
      <dgm:spPr>
        <a:ln>
          <a:solidFill>
            <a:schemeClr val="bg2"/>
          </a:solidFill>
        </a:ln>
      </dgm:spPr>
      <dgm:t>
        <a:bodyPr/>
        <a:lstStyle/>
        <a:p>
          <a:r>
            <a:rPr lang="en-US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Some wireless devices, such as smartphones and tablets, have sophisticated operating systems but limited memory and processing resources with which to counter threats, including denial of service and malware</a:t>
          </a:r>
        </a:p>
      </dgm:t>
    </dgm:pt>
    <dgm:pt modelId="{12437B1F-C631-7A40-9B04-FE9480EE00CA}" type="parTrans" cxnId="{7057C22C-F846-384D-B921-8B3E6041CA9C}">
      <dgm:prSet/>
      <dgm:spPr/>
      <dgm:t>
        <a:bodyPr/>
        <a:lstStyle/>
        <a:p>
          <a:endParaRPr lang="en-US"/>
        </a:p>
      </dgm:t>
    </dgm:pt>
    <dgm:pt modelId="{5F671FEC-DA6D-534F-BAE1-5FD2F591EC9D}" type="sibTrans" cxnId="{7057C22C-F846-384D-B921-8B3E6041CA9C}">
      <dgm:prSet/>
      <dgm:spPr/>
      <dgm:t>
        <a:bodyPr/>
        <a:lstStyle/>
        <a:p>
          <a:endParaRPr lang="en-US"/>
        </a:p>
      </dgm:t>
    </dgm:pt>
    <dgm:pt modelId="{EA95307F-805F-0048-8FA0-7863F8330663}">
      <dgm:prSet custT="1"/>
      <dgm:spPr>
        <a:ln w="19050">
          <a:solidFill>
            <a:schemeClr val="bg2"/>
          </a:solidFill>
        </a:ln>
        <a:effectLst/>
      </dgm:spPr>
      <dgm:t>
        <a:bodyPr/>
        <a:lstStyle/>
        <a:p>
          <a:r>
            <a:rPr lang="en-US" sz="2400" b="1" dirty="0" smtClean="0">
              <a:effectLst/>
            </a:rPr>
            <a:t>Accessibility</a:t>
          </a:r>
          <a:r>
            <a:rPr lang="en-US" sz="1600" b="1" dirty="0" smtClean="0">
              <a:effectLst/>
            </a:rPr>
            <a:t> </a:t>
          </a:r>
        </a:p>
      </dgm:t>
    </dgm:pt>
    <dgm:pt modelId="{28579A18-503B-E744-8E05-481BD6C85DE3}" type="parTrans" cxnId="{CEC3C809-7C3C-244E-80F0-91AB2632A770}">
      <dgm:prSet/>
      <dgm:spPr/>
      <dgm:t>
        <a:bodyPr/>
        <a:lstStyle/>
        <a:p>
          <a:endParaRPr lang="en-US"/>
        </a:p>
      </dgm:t>
    </dgm:pt>
    <dgm:pt modelId="{94135DCA-3EF3-BC4E-A6F0-D4658F68709C}" type="sibTrans" cxnId="{CEC3C809-7C3C-244E-80F0-91AB2632A770}">
      <dgm:prSet/>
      <dgm:spPr/>
      <dgm:t>
        <a:bodyPr/>
        <a:lstStyle/>
        <a:p>
          <a:endParaRPr lang="en-US"/>
        </a:p>
      </dgm:t>
    </dgm:pt>
    <dgm:pt modelId="{38534438-B4E8-E14B-BB5E-09B8CC4B5F3A}">
      <dgm:prSet custT="1"/>
      <dgm:spPr>
        <a:ln>
          <a:solidFill>
            <a:schemeClr val="bg2"/>
          </a:solidFill>
        </a:ln>
      </dgm:spPr>
      <dgm:t>
        <a:bodyPr/>
        <a:lstStyle/>
        <a:p>
          <a:r>
            <a:rPr lang="en-US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Some wireless devices, such as sensors and robots, may be left unattended in remote and/or hostile locations </a:t>
          </a:r>
        </a:p>
      </dgm:t>
    </dgm:pt>
    <dgm:pt modelId="{B2936050-6A6A-FE4D-849C-7ABA0E9BBDB3}" type="parTrans" cxnId="{3AAC3A26-CC23-BC47-AAC0-3F543B68E514}">
      <dgm:prSet/>
      <dgm:spPr/>
      <dgm:t>
        <a:bodyPr/>
        <a:lstStyle/>
        <a:p>
          <a:endParaRPr lang="en-US"/>
        </a:p>
      </dgm:t>
    </dgm:pt>
    <dgm:pt modelId="{975E2BC2-276D-E446-815C-39904ADCF9E2}" type="sibTrans" cxnId="{3AAC3A26-CC23-BC47-AAC0-3F543B68E514}">
      <dgm:prSet/>
      <dgm:spPr/>
      <dgm:t>
        <a:bodyPr/>
        <a:lstStyle/>
        <a:p>
          <a:endParaRPr lang="en-US"/>
        </a:p>
      </dgm:t>
    </dgm:pt>
    <dgm:pt modelId="{98E4DC32-E364-A345-B4E5-30AA6E12BE76}">
      <dgm:prSet custT="1"/>
      <dgm:spPr>
        <a:ln>
          <a:solidFill>
            <a:schemeClr val="bg2"/>
          </a:solidFill>
        </a:ln>
      </dgm:spPr>
      <dgm:t>
        <a:bodyPr/>
        <a:lstStyle/>
        <a:p>
          <a:r>
            <a:rPr lang="en-US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This greatly increases their vulnerability to physical attacks </a:t>
          </a:r>
          <a:endParaRPr lang="en-US" sz="1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734726D-087C-A246-85C3-D788A134CC8A}" type="parTrans" cxnId="{D9501F4F-C1C4-3F4E-A080-AFE593045DC0}">
      <dgm:prSet/>
      <dgm:spPr/>
      <dgm:t>
        <a:bodyPr/>
        <a:lstStyle/>
        <a:p>
          <a:endParaRPr lang="en-US"/>
        </a:p>
      </dgm:t>
    </dgm:pt>
    <dgm:pt modelId="{24F7655D-4BBD-874A-87BE-88485339E572}" type="sibTrans" cxnId="{D9501F4F-C1C4-3F4E-A080-AFE593045DC0}">
      <dgm:prSet/>
      <dgm:spPr/>
      <dgm:t>
        <a:bodyPr/>
        <a:lstStyle/>
        <a:p>
          <a:endParaRPr lang="en-US"/>
        </a:p>
      </dgm:t>
    </dgm:pt>
    <dgm:pt modelId="{623D7F66-FB0B-F84A-BE21-9BCFAFC76FDE}" type="pres">
      <dgm:prSet presAssocID="{6AEA7591-2717-294E-AC74-2F172A4BEE55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D2748F6-4D63-D248-B5E7-6E680D0C28A8}" type="pres">
      <dgm:prSet presAssocID="{5F7A0593-40EF-7443-B9C7-B17AAC770186}" presName="compNode" presStyleCnt="0"/>
      <dgm:spPr/>
    </dgm:pt>
    <dgm:pt modelId="{367C5AC0-6917-C543-B624-D9CB0ED51128}" type="pres">
      <dgm:prSet presAssocID="{5F7A0593-40EF-7443-B9C7-B17AAC770186}" presName="aNode" presStyleLbl="bgShp" presStyleIdx="0" presStyleCnt="4"/>
      <dgm:spPr/>
      <dgm:t>
        <a:bodyPr/>
        <a:lstStyle/>
        <a:p>
          <a:endParaRPr lang="en-US"/>
        </a:p>
      </dgm:t>
    </dgm:pt>
    <dgm:pt modelId="{77B04B13-2C26-CD46-9B73-874AD9E88A80}" type="pres">
      <dgm:prSet presAssocID="{5F7A0593-40EF-7443-B9C7-B17AAC770186}" presName="textNode" presStyleLbl="bgShp" presStyleIdx="0" presStyleCnt="4"/>
      <dgm:spPr/>
      <dgm:t>
        <a:bodyPr/>
        <a:lstStyle/>
        <a:p>
          <a:endParaRPr lang="en-US"/>
        </a:p>
      </dgm:t>
    </dgm:pt>
    <dgm:pt modelId="{02D4DFA6-A1C8-4645-AD7A-EE452C13A194}" type="pres">
      <dgm:prSet presAssocID="{5F7A0593-40EF-7443-B9C7-B17AAC770186}" presName="compChildNode" presStyleCnt="0"/>
      <dgm:spPr/>
    </dgm:pt>
    <dgm:pt modelId="{EAE72DD1-C22A-2B43-B5DC-607885006453}" type="pres">
      <dgm:prSet presAssocID="{5F7A0593-40EF-7443-B9C7-B17AAC770186}" presName="theInnerList" presStyleCnt="0"/>
      <dgm:spPr/>
    </dgm:pt>
    <dgm:pt modelId="{67929803-14DF-1544-8D2B-323DE6F32F3A}" type="pres">
      <dgm:prSet presAssocID="{BEA58EC8-6F44-824B-8D04-115EA1FC02F2}" presName="childNode" presStyleLbl="node1" presStyleIdx="0" presStyleCnt="7" custScaleX="104584" custScaleY="568196" custLinFactY="-49680" custLinFactNeighborX="-369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BC14C9-950F-E444-9CF9-B377B7447F5C}" type="pres">
      <dgm:prSet presAssocID="{BEA58EC8-6F44-824B-8D04-115EA1FC02F2}" presName="aSpace2" presStyleCnt="0"/>
      <dgm:spPr/>
    </dgm:pt>
    <dgm:pt modelId="{2AC36D6D-3FE5-6D44-BDB2-E7B3AF562E88}" type="pres">
      <dgm:prSet presAssocID="{9C4980AA-34C1-964E-9280-C164845186A9}" presName="childNode" presStyleLbl="node1" presStyleIdx="1" presStyleCnt="7" custScaleY="478781" custLinFactNeighborX="-1554" custLinFactNeighborY="-6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D54343-F889-0D4E-A7C8-7E6B06F86C06}" type="pres">
      <dgm:prSet presAssocID="{5F7A0593-40EF-7443-B9C7-B17AAC770186}" presName="aSpace" presStyleCnt="0"/>
      <dgm:spPr/>
    </dgm:pt>
    <dgm:pt modelId="{72C4E8DE-9717-984B-9961-BAD11361B5DD}" type="pres">
      <dgm:prSet presAssocID="{CEF1222E-8B86-2146-AED0-DB7AB15B0325}" presName="compNode" presStyleCnt="0"/>
      <dgm:spPr/>
    </dgm:pt>
    <dgm:pt modelId="{9B5A35BD-4791-FB4F-B56D-AD2780711BE1}" type="pres">
      <dgm:prSet presAssocID="{CEF1222E-8B86-2146-AED0-DB7AB15B0325}" presName="aNode" presStyleLbl="bgShp" presStyleIdx="1" presStyleCnt="4"/>
      <dgm:spPr/>
      <dgm:t>
        <a:bodyPr/>
        <a:lstStyle/>
        <a:p>
          <a:endParaRPr lang="en-US"/>
        </a:p>
      </dgm:t>
    </dgm:pt>
    <dgm:pt modelId="{CD6BFC7C-6754-A041-B4BB-E707FDE1447C}" type="pres">
      <dgm:prSet presAssocID="{CEF1222E-8B86-2146-AED0-DB7AB15B0325}" presName="textNode" presStyleLbl="bgShp" presStyleIdx="1" presStyleCnt="4"/>
      <dgm:spPr/>
      <dgm:t>
        <a:bodyPr/>
        <a:lstStyle/>
        <a:p>
          <a:endParaRPr lang="en-US"/>
        </a:p>
      </dgm:t>
    </dgm:pt>
    <dgm:pt modelId="{5F6DDD6C-E0CC-BF4F-897B-E5225E86E8F8}" type="pres">
      <dgm:prSet presAssocID="{CEF1222E-8B86-2146-AED0-DB7AB15B0325}" presName="compChildNode" presStyleCnt="0"/>
      <dgm:spPr/>
    </dgm:pt>
    <dgm:pt modelId="{B98E5CAC-6981-5841-BEB2-C72BA5CAF46C}" type="pres">
      <dgm:prSet presAssocID="{CEF1222E-8B86-2146-AED0-DB7AB15B0325}" presName="theInnerList" presStyleCnt="0"/>
      <dgm:spPr/>
    </dgm:pt>
    <dgm:pt modelId="{DC2651F7-2330-7942-BE36-688BFEEBAAE3}" type="pres">
      <dgm:prSet presAssocID="{2E164398-7D34-FC44-AB73-5DFE00B98D9D}" presName="childNode" presStyleLbl="node1" presStyleIdx="2" presStyleCnt="7" custLinFactNeighborX="1553" custLinFactNeighborY="-689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1BA2A7-D3CB-FA4E-8AB7-C5642A7C6EFA}" type="pres">
      <dgm:prSet presAssocID="{2E164398-7D34-FC44-AB73-5DFE00B98D9D}" presName="aSpace2" presStyleCnt="0"/>
      <dgm:spPr/>
    </dgm:pt>
    <dgm:pt modelId="{628DA986-683D-C44A-8E27-1838073A0383}" type="pres">
      <dgm:prSet presAssocID="{9854278D-CA32-2C47-B1FA-7FEDEC6CF047}" presName="childNode" presStyleLbl="node1" presStyleIdx="3" presStyleCnt="7" custLinFactNeighborY="-371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04C512-C0B5-C648-A1CF-6D74883C16A7}" type="pres">
      <dgm:prSet presAssocID="{CEF1222E-8B86-2146-AED0-DB7AB15B0325}" presName="aSpace" presStyleCnt="0"/>
      <dgm:spPr/>
    </dgm:pt>
    <dgm:pt modelId="{C80EA9E8-D8F8-C446-BEF6-9F24EE037F42}" type="pres">
      <dgm:prSet presAssocID="{2E2839CA-FD40-E54F-B454-A54C58DCA1EC}" presName="compNode" presStyleCnt="0"/>
      <dgm:spPr/>
    </dgm:pt>
    <dgm:pt modelId="{E7DFC90C-6F3C-9C48-A13E-218F85B3DF76}" type="pres">
      <dgm:prSet presAssocID="{2E2839CA-FD40-E54F-B454-A54C58DCA1EC}" presName="aNode" presStyleLbl="bgShp" presStyleIdx="2" presStyleCnt="4"/>
      <dgm:spPr/>
      <dgm:t>
        <a:bodyPr/>
        <a:lstStyle/>
        <a:p>
          <a:endParaRPr lang="en-US"/>
        </a:p>
      </dgm:t>
    </dgm:pt>
    <dgm:pt modelId="{0B47A9F2-9FCF-7244-BA40-DCF5C1ADFC6A}" type="pres">
      <dgm:prSet presAssocID="{2E2839CA-FD40-E54F-B454-A54C58DCA1EC}" presName="textNode" presStyleLbl="bgShp" presStyleIdx="2" presStyleCnt="4"/>
      <dgm:spPr/>
      <dgm:t>
        <a:bodyPr/>
        <a:lstStyle/>
        <a:p>
          <a:endParaRPr lang="en-US"/>
        </a:p>
      </dgm:t>
    </dgm:pt>
    <dgm:pt modelId="{B21F3B88-EED5-9E40-A699-161CAF7155A2}" type="pres">
      <dgm:prSet presAssocID="{2E2839CA-FD40-E54F-B454-A54C58DCA1EC}" presName="compChildNode" presStyleCnt="0"/>
      <dgm:spPr/>
    </dgm:pt>
    <dgm:pt modelId="{B5240D9A-D670-054E-9BD8-EC84455B9377}" type="pres">
      <dgm:prSet presAssocID="{2E2839CA-FD40-E54F-B454-A54C58DCA1EC}" presName="theInnerList" presStyleCnt="0"/>
      <dgm:spPr/>
    </dgm:pt>
    <dgm:pt modelId="{89E78FAE-E7FC-6F45-9FD5-13656147126F}" type="pres">
      <dgm:prSet presAssocID="{7EB02CAC-5F44-1844-8022-C832067FE3E5}" presName="childNode" presStyleLbl="node1" presStyleIdx="4" presStyleCnt="7" custLinFactNeighborY="-34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E5238F-842A-E845-A62D-303D57CB6649}" type="pres">
      <dgm:prSet presAssocID="{2E2839CA-FD40-E54F-B454-A54C58DCA1EC}" presName="aSpace" presStyleCnt="0"/>
      <dgm:spPr/>
    </dgm:pt>
    <dgm:pt modelId="{FC7E0A17-E9AB-A548-BC06-60F6A8EE0257}" type="pres">
      <dgm:prSet presAssocID="{EA95307F-805F-0048-8FA0-7863F8330663}" presName="compNode" presStyleCnt="0"/>
      <dgm:spPr/>
    </dgm:pt>
    <dgm:pt modelId="{4AEBEE3B-9523-B144-A854-03C26A736C56}" type="pres">
      <dgm:prSet presAssocID="{EA95307F-805F-0048-8FA0-7863F8330663}" presName="aNode" presStyleLbl="bgShp" presStyleIdx="3" presStyleCnt="4"/>
      <dgm:spPr/>
      <dgm:t>
        <a:bodyPr/>
        <a:lstStyle/>
        <a:p>
          <a:endParaRPr lang="en-US"/>
        </a:p>
      </dgm:t>
    </dgm:pt>
    <dgm:pt modelId="{892DE851-41A1-214B-8AAB-0048FA2A06F7}" type="pres">
      <dgm:prSet presAssocID="{EA95307F-805F-0048-8FA0-7863F8330663}" presName="textNode" presStyleLbl="bgShp" presStyleIdx="3" presStyleCnt="4"/>
      <dgm:spPr/>
      <dgm:t>
        <a:bodyPr/>
        <a:lstStyle/>
        <a:p>
          <a:endParaRPr lang="en-US"/>
        </a:p>
      </dgm:t>
    </dgm:pt>
    <dgm:pt modelId="{9EFB49D4-7C27-D84D-B694-B04C90F47602}" type="pres">
      <dgm:prSet presAssocID="{EA95307F-805F-0048-8FA0-7863F8330663}" presName="compChildNode" presStyleCnt="0"/>
      <dgm:spPr/>
    </dgm:pt>
    <dgm:pt modelId="{7BAF5D94-D45B-C84D-814F-F4DE8BB5666D}" type="pres">
      <dgm:prSet presAssocID="{EA95307F-805F-0048-8FA0-7863F8330663}" presName="theInnerList" presStyleCnt="0"/>
      <dgm:spPr/>
    </dgm:pt>
    <dgm:pt modelId="{DC570445-1816-FD46-B8CF-3D4044D757C8}" type="pres">
      <dgm:prSet presAssocID="{38534438-B4E8-E14B-BB5E-09B8CC4B5F3A}" presName="childNode" presStyleLbl="node1" presStyleIdx="5" presStyleCnt="7" custLinFactNeighborY="-265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7450D6-BCF3-D44D-8E7A-7363782DC3E6}" type="pres">
      <dgm:prSet presAssocID="{38534438-B4E8-E14B-BB5E-09B8CC4B5F3A}" presName="aSpace2" presStyleCnt="0"/>
      <dgm:spPr/>
    </dgm:pt>
    <dgm:pt modelId="{A3AE3916-78BA-B542-BC6D-268AB17643C7}" type="pres">
      <dgm:prSet presAssocID="{98E4DC32-E364-A345-B4E5-30AA6E12BE76}" presName="childNode" presStyleLbl="node1" presStyleIdx="6" presStyleCnt="7" custLinFactNeighborY="-477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04393B-F7CB-414B-A5EC-8ECADB277971}" type="presOf" srcId="{5F7A0593-40EF-7443-B9C7-B17AAC770186}" destId="{77B04B13-2C26-CD46-9B73-874AD9E88A80}" srcOrd="1" destOrd="0" presId="urn:microsoft.com/office/officeart/2005/8/layout/lProcess2"/>
    <dgm:cxn modelId="{40453C69-355D-4E25-B619-5D0E617A034B}" type="presOf" srcId="{7EB02CAC-5F44-1844-8022-C832067FE3E5}" destId="{89E78FAE-E7FC-6F45-9FD5-13656147126F}" srcOrd="0" destOrd="0" presId="urn:microsoft.com/office/officeart/2005/8/layout/lProcess2"/>
    <dgm:cxn modelId="{D43F12EB-7EFF-4C4D-8A11-DDEBCC34FAC5}" srcId="{6AEA7591-2717-294E-AC74-2F172A4BEE55}" destId="{2E2839CA-FD40-E54F-B454-A54C58DCA1EC}" srcOrd="2" destOrd="0" parTransId="{1E322007-44B1-3340-BFDD-B3464DA447FD}" sibTransId="{B56AF4C8-A1BD-EC48-9604-FE1989F6F0FF}"/>
    <dgm:cxn modelId="{036C5106-7C5E-454C-9236-E7B42F4D24C2}" srcId="{6AEA7591-2717-294E-AC74-2F172A4BEE55}" destId="{5F7A0593-40EF-7443-B9C7-B17AAC770186}" srcOrd="0" destOrd="0" parTransId="{5A1B5EDB-2951-0946-8D14-FF5D7B1E31E2}" sibTransId="{994B5059-DE77-C346-91CC-BA59A87E4E48}"/>
    <dgm:cxn modelId="{1FFC736F-71F2-764D-996C-E064FB022629}" srcId="{5F7A0593-40EF-7443-B9C7-B17AAC770186}" destId="{BEA58EC8-6F44-824B-8D04-115EA1FC02F2}" srcOrd="0" destOrd="0" parTransId="{BBB8D625-25F1-DB44-A5A2-632761202113}" sibTransId="{CF938962-7E20-B54D-9975-25F5545BEC37}"/>
    <dgm:cxn modelId="{E95DC7F7-38CE-4025-9C46-0050345716B3}" type="presOf" srcId="{CEF1222E-8B86-2146-AED0-DB7AB15B0325}" destId="{CD6BFC7C-6754-A041-B4BB-E707FDE1447C}" srcOrd="1" destOrd="0" presId="urn:microsoft.com/office/officeart/2005/8/layout/lProcess2"/>
    <dgm:cxn modelId="{F967A18F-0832-7246-BE38-313AAC28F3D1}" srcId="{5F7A0593-40EF-7443-B9C7-B17AAC770186}" destId="{9C4980AA-34C1-964E-9280-C164845186A9}" srcOrd="1" destOrd="0" parTransId="{7825D392-F834-6F45-9B2E-C5A59A596DE7}" sibTransId="{4C28BAFB-D900-044F-A2E7-1CFE84B779F9}"/>
    <dgm:cxn modelId="{7057C22C-F846-384D-B921-8B3E6041CA9C}" srcId="{2E2839CA-FD40-E54F-B454-A54C58DCA1EC}" destId="{7EB02CAC-5F44-1844-8022-C832067FE3E5}" srcOrd="0" destOrd="0" parTransId="{12437B1F-C631-7A40-9B04-FE9480EE00CA}" sibTransId="{5F671FEC-DA6D-534F-BAE1-5FD2F591EC9D}"/>
    <dgm:cxn modelId="{3AAC3A26-CC23-BC47-AAC0-3F543B68E514}" srcId="{EA95307F-805F-0048-8FA0-7863F8330663}" destId="{38534438-B4E8-E14B-BB5E-09B8CC4B5F3A}" srcOrd="0" destOrd="0" parTransId="{B2936050-6A6A-FE4D-849C-7ABA0E9BBDB3}" sibTransId="{975E2BC2-276D-E446-815C-39904ADCF9E2}"/>
    <dgm:cxn modelId="{A7AF648B-FBA4-4234-9B0D-8524636EEA43}" type="presOf" srcId="{EA95307F-805F-0048-8FA0-7863F8330663}" destId="{4AEBEE3B-9523-B144-A854-03C26A736C56}" srcOrd="0" destOrd="0" presId="urn:microsoft.com/office/officeart/2005/8/layout/lProcess2"/>
    <dgm:cxn modelId="{043E4606-1309-4610-A24D-F1DB916E74DC}" type="presOf" srcId="{CEF1222E-8B86-2146-AED0-DB7AB15B0325}" destId="{9B5A35BD-4791-FB4F-B56D-AD2780711BE1}" srcOrd="0" destOrd="0" presId="urn:microsoft.com/office/officeart/2005/8/layout/lProcess2"/>
    <dgm:cxn modelId="{71D295D4-E372-4783-B515-F7B5AB55DC80}" type="presOf" srcId="{2E2839CA-FD40-E54F-B454-A54C58DCA1EC}" destId="{E7DFC90C-6F3C-9C48-A13E-218F85B3DF76}" srcOrd="0" destOrd="0" presId="urn:microsoft.com/office/officeart/2005/8/layout/lProcess2"/>
    <dgm:cxn modelId="{FCA96440-187F-4BC9-9412-76955B830EED}" type="presOf" srcId="{2E164398-7D34-FC44-AB73-5DFE00B98D9D}" destId="{DC2651F7-2330-7942-BE36-688BFEEBAAE3}" srcOrd="0" destOrd="0" presId="urn:microsoft.com/office/officeart/2005/8/layout/lProcess2"/>
    <dgm:cxn modelId="{5A85B1E2-4852-8C48-8A25-E4816DBB2F7E}" srcId="{CEF1222E-8B86-2146-AED0-DB7AB15B0325}" destId="{2E164398-7D34-FC44-AB73-5DFE00B98D9D}" srcOrd="0" destOrd="0" parTransId="{E6E4804B-67E9-3041-BACB-CF3FD61E4B71}" sibTransId="{6F1ECED3-A442-364E-916F-33D8EEF3E85B}"/>
    <dgm:cxn modelId="{D9501F4F-C1C4-3F4E-A080-AFE593045DC0}" srcId="{EA95307F-805F-0048-8FA0-7863F8330663}" destId="{98E4DC32-E364-A345-B4E5-30AA6E12BE76}" srcOrd="1" destOrd="0" parTransId="{B734726D-087C-A246-85C3-D788A134CC8A}" sibTransId="{24F7655D-4BBD-874A-87BE-88485339E572}"/>
    <dgm:cxn modelId="{0BC80DE6-86CF-49FC-AF21-5FA83FC84F6F}" type="presOf" srcId="{BEA58EC8-6F44-824B-8D04-115EA1FC02F2}" destId="{67929803-14DF-1544-8D2B-323DE6F32F3A}" srcOrd="0" destOrd="0" presId="urn:microsoft.com/office/officeart/2005/8/layout/lProcess2"/>
    <dgm:cxn modelId="{BB9D36AF-44A2-A546-B74C-00C646D68489}" srcId="{CEF1222E-8B86-2146-AED0-DB7AB15B0325}" destId="{9854278D-CA32-2C47-B1FA-7FEDEC6CF047}" srcOrd="1" destOrd="0" parTransId="{C336F402-856E-A744-A6D8-A858E23E76AB}" sibTransId="{37623277-AD8F-D648-834A-11AB9E0BE915}"/>
    <dgm:cxn modelId="{9678A6B1-0A1C-461E-A9BF-38036BE63B94}" type="presOf" srcId="{5F7A0593-40EF-7443-B9C7-B17AAC770186}" destId="{367C5AC0-6917-C543-B624-D9CB0ED51128}" srcOrd="0" destOrd="0" presId="urn:microsoft.com/office/officeart/2005/8/layout/lProcess2"/>
    <dgm:cxn modelId="{57368B95-7C75-40FF-869A-CF875A4AE97A}" type="presOf" srcId="{EA95307F-805F-0048-8FA0-7863F8330663}" destId="{892DE851-41A1-214B-8AAB-0048FA2A06F7}" srcOrd="1" destOrd="0" presId="urn:microsoft.com/office/officeart/2005/8/layout/lProcess2"/>
    <dgm:cxn modelId="{D256A0FE-8678-4C94-9D51-8E1C5099A434}" type="presOf" srcId="{6AEA7591-2717-294E-AC74-2F172A4BEE55}" destId="{623D7F66-FB0B-F84A-BE21-9BCFAFC76FDE}" srcOrd="0" destOrd="0" presId="urn:microsoft.com/office/officeart/2005/8/layout/lProcess2"/>
    <dgm:cxn modelId="{EEC05885-7271-4342-8025-2A16FDFD3840}" type="presOf" srcId="{98E4DC32-E364-A345-B4E5-30AA6E12BE76}" destId="{A3AE3916-78BA-B542-BC6D-268AB17643C7}" srcOrd="0" destOrd="0" presId="urn:microsoft.com/office/officeart/2005/8/layout/lProcess2"/>
    <dgm:cxn modelId="{CEC3C809-7C3C-244E-80F0-91AB2632A770}" srcId="{6AEA7591-2717-294E-AC74-2F172A4BEE55}" destId="{EA95307F-805F-0048-8FA0-7863F8330663}" srcOrd="3" destOrd="0" parTransId="{28579A18-503B-E744-8E05-481BD6C85DE3}" sibTransId="{94135DCA-3EF3-BC4E-A6F0-D4658F68709C}"/>
    <dgm:cxn modelId="{D9C97EC5-C049-45B8-B96E-7CE7B5976612}" type="presOf" srcId="{9C4980AA-34C1-964E-9280-C164845186A9}" destId="{2AC36D6D-3FE5-6D44-BDB2-E7B3AF562E88}" srcOrd="0" destOrd="0" presId="urn:microsoft.com/office/officeart/2005/8/layout/lProcess2"/>
    <dgm:cxn modelId="{F24112F9-78B6-4FAC-94D8-3B298B6116B9}" type="presOf" srcId="{2E2839CA-FD40-E54F-B454-A54C58DCA1EC}" destId="{0B47A9F2-9FCF-7244-BA40-DCF5C1ADFC6A}" srcOrd="1" destOrd="0" presId="urn:microsoft.com/office/officeart/2005/8/layout/lProcess2"/>
    <dgm:cxn modelId="{07186DDF-F74A-4BB6-95ED-081D4DAFDC7D}" type="presOf" srcId="{9854278D-CA32-2C47-B1FA-7FEDEC6CF047}" destId="{628DA986-683D-C44A-8E27-1838073A0383}" srcOrd="0" destOrd="0" presId="urn:microsoft.com/office/officeart/2005/8/layout/lProcess2"/>
    <dgm:cxn modelId="{347E552D-25BE-E64F-A282-CB9A0A08080F}" srcId="{6AEA7591-2717-294E-AC74-2F172A4BEE55}" destId="{CEF1222E-8B86-2146-AED0-DB7AB15B0325}" srcOrd="1" destOrd="0" parTransId="{9C396527-8503-6343-B043-7311677CCE0B}" sibTransId="{919814D4-B308-EF46-8761-95EDA8157785}"/>
    <dgm:cxn modelId="{D198A6E7-1FDF-4BD5-A270-66592C8C8367}" type="presOf" srcId="{38534438-B4E8-E14B-BB5E-09B8CC4B5F3A}" destId="{DC570445-1816-FD46-B8CF-3D4044D757C8}" srcOrd="0" destOrd="0" presId="urn:microsoft.com/office/officeart/2005/8/layout/lProcess2"/>
    <dgm:cxn modelId="{5582D75F-ED30-43FC-9CA0-6BE2EA0A69B1}" type="presParOf" srcId="{623D7F66-FB0B-F84A-BE21-9BCFAFC76FDE}" destId="{CD2748F6-4D63-D248-B5E7-6E680D0C28A8}" srcOrd="0" destOrd="0" presId="urn:microsoft.com/office/officeart/2005/8/layout/lProcess2"/>
    <dgm:cxn modelId="{A950E073-22D1-47E3-AE8D-0E1CA61C1EA1}" type="presParOf" srcId="{CD2748F6-4D63-D248-B5E7-6E680D0C28A8}" destId="{367C5AC0-6917-C543-B624-D9CB0ED51128}" srcOrd="0" destOrd="0" presId="urn:microsoft.com/office/officeart/2005/8/layout/lProcess2"/>
    <dgm:cxn modelId="{9082AA1A-D300-4DD1-96EB-8D50D07F7FB2}" type="presParOf" srcId="{CD2748F6-4D63-D248-B5E7-6E680D0C28A8}" destId="{77B04B13-2C26-CD46-9B73-874AD9E88A80}" srcOrd="1" destOrd="0" presId="urn:microsoft.com/office/officeart/2005/8/layout/lProcess2"/>
    <dgm:cxn modelId="{0C058A9E-ED5B-4902-A70D-4D50F13D34A6}" type="presParOf" srcId="{CD2748F6-4D63-D248-B5E7-6E680D0C28A8}" destId="{02D4DFA6-A1C8-4645-AD7A-EE452C13A194}" srcOrd="2" destOrd="0" presId="urn:microsoft.com/office/officeart/2005/8/layout/lProcess2"/>
    <dgm:cxn modelId="{AE67C545-AEF5-4A62-A39B-1A8ECFB24EC5}" type="presParOf" srcId="{02D4DFA6-A1C8-4645-AD7A-EE452C13A194}" destId="{EAE72DD1-C22A-2B43-B5DC-607885006453}" srcOrd="0" destOrd="0" presId="urn:microsoft.com/office/officeart/2005/8/layout/lProcess2"/>
    <dgm:cxn modelId="{6B3C8176-7820-4BC2-AD91-C8C04DB672F6}" type="presParOf" srcId="{EAE72DD1-C22A-2B43-B5DC-607885006453}" destId="{67929803-14DF-1544-8D2B-323DE6F32F3A}" srcOrd="0" destOrd="0" presId="urn:microsoft.com/office/officeart/2005/8/layout/lProcess2"/>
    <dgm:cxn modelId="{51778594-5FA0-49A7-9AB3-2A0B40535ECF}" type="presParOf" srcId="{EAE72DD1-C22A-2B43-B5DC-607885006453}" destId="{F3BC14C9-950F-E444-9CF9-B377B7447F5C}" srcOrd="1" destOrd="0" presId="urn:microsoft.com/office/officeart/2005/8/layout/lProcess2"/>
    <dgm:cxn modelId="{84EDB256-827F-4A62-A19A-7685F6E8B60F}" type="presParOf" srcId="{EAE72DD1-C22A-2B43-B5DC-607885006453}" destId="{2AC36D6D-3FE5-6D44-BDB2-E7B3AF562E88}" srcOrd="2" destOrd="0" presId="urn:microsoft.com/office/officeart/2005/8/layout/lProcess2"/>
    <dgm:cxn modelId="{4BA20A42-E29A-44A5-9C94-0A2202BF9295}" type="presParOf" srcId="{623D7F66-FB0B-F84A-BE21-9BCFAFC76FDE}" destId="{84D54343-F889-0D4E-A7C8-7E6B06F86C06}" srcOrd="1" destOrd="0" presId="urn:microsoft.com/office/officeart/2005/8/layout/lProcess2"/>
    <dgm:cxn modelId="{B9968B99-08A5-4D01-B782-3C76FC5237D6}" type="presParOf" srcId="{623D7F66-FB0B-F84A-BE21-9BCFAFC76FDE}" destId="{72C4E8DE-9717-984B-9961-BAD11361B5DD}" srcOrd="2" destOrd="0" presId="urn:microsoft.com/office/officeart/2005/8/layout/lProcess2"/>
    <dgm:cxn modelId="{3AC53A81-7258-422A-98BD-F5D363DA7A5A}" type="presParOf" srcId="{72C4E8DE-9717-984B-9961-BAD11361B5DD}" destId="{9B5A35BD-4791-FB4F-B56D-AD2780711BE1}" srcOrd="0" destOrd="0" presId="urn:microsoft.com/office/officeart/2005/8/layout/lProcess2"/>
    <dgm:cxn modelId="{567F3671-CA62-45C6-8106-B20A610B5844}" type="presParOf" srcId="{72C4E8DE-9717-984B-9961-BAD11361B5DD}" destId="{CD6BFC7C-6754-A041-B4BB-E707FDE1447C}" srcOrd="1" destOrd="0" presId="urn:microsoft.com/office/officeart/2005/8/layout/lProcess2"/>
    <dgm:cxn modelId="{40E97C33-3E94-493C-88D5-8AA231F0E0D4}" type="presParOf" srcId="{72C4E8DE-9717-984B-9961-BAD11361B5DD}" destId="{5F6DDD6C-E0CC-BF4F-897B-E5225E86E8F8}" srcOrd="2" destOrd="0" presId="urn:microsoft.com/office/officeart/2005/8/layout/lProcess2"/>
    <dgm:cxn modelId="{9C7CC93C-51C7-4004-AE66-245857C82C49}" type="presParOf" srcId="{5F6DDD6C-E0CC-BF4F-897B-E5225E86E8F8}" destId="{B98E5CAC-6981-5841-BEB2-C72BA5CAF46C}" srcOrd="0" destOrd="0" presId="urn:microsoft.com/office/officeart/2005/8/layout/lProcess2"/>
    <dgm:cxn modelId="{230D8987-0372-4AD5-AB4F-41600528588F}" type="presParOf" srcId="{B98E5CAC-6981-5841-BEB2-C72BA5CAF46C}" destId="{DC2651F7-2330-7942-BE36-688BFEEBAAE3}" srcOrd="0" destOrd="0" presId="urn:microsoft.com/office/officeart/2005/8/layout/lProcess2"/>
    <dgm:cxn modelId="{126150C8-060B-4650-B055-45692846933D}" type="presParOf" srcId="{B98E5CAC-6981-5841-BEB2-C72BA5CAF46C}" destId="{8C1BA2A7-D3CB-FA4E-8AB7-C5642A7C6EFA}" srcOrd="1" destOrd="0" presId="urn:microsoft.com/office/officeart/2005/8/layout/lProcess2"/>
    <dgm:cxn modelId="{719CDD06-137E-407A-9D5F-1BCEE76D989B}" type="presParOf" srcId="{B98E5CAC-6981-5841-BEB2-C72BA5CAF46C}" destId="{628DA986-683D-C44A-8E27-1838073A0383}" srcOrd="2" destOrd="0" presId="urn:microsoft.com/office/officeart/2005/8/layout/lProcess2"/>
    <dgm:cxn modelId="{78E313D2-C466-4415-994C-48233622496A}" type="presParOf" srcId="{623D7F66-FB0B-F84A-BE21-9BCFAFC76FDE}" destId="{5C04C512-C0B5-C648-A1CF-6D74883C16A7}" srcOrd="3" destOrd="0" presId="urn:microsoft.com/office/officeart/2005/8/layout/lProcess2"/>
    <dgm:cxn modelId="{D9B96E73-E1C2-4335-98DC-E64507CF33CE}" type="presParOf" srcId="{623D7F66-FB0B-F84A-BE21-9BCFAFC76FDE}" destId="{C80EA9E8-D8F8-C446-BEF6-9F24EE037F42}" srcOrd="4" destOrd="0" presId="urn:microsoft.com/office/officeart/2005/8/layout/lProcess2"/>
    <dgm:cxn modelId="{0F38553A-723D-42DC-AD7B-3FD604AAA788}" type="presParOf" srcId="{C80EA9E8-D8F8-C446-BEF6-9F24EE037F42}" destId="{E7DFC90C-6F3C-9C48-A13E-218F85B3DF76}" srcOrd="0" destOrd="0" presId="urn:microsoft.com/office/officeart/2005/8/layout/lProcess2"/>
    <dgm:cxn modelId="{036D7064-84EF-4A3B-A6B4-9BDF68051714}" type="presParOf" srcId="{C80EA9E8-D8F8-C446-BEF6-9F24EE037F42}" destId="{0B47A9F2-9FCF-7244-BA40-DCF5C1ADFC6A}" srcOrd="1" destOrd="0" presId="urn:microsoft.com/office/officeart/2005/8/layout/lProcess2"/>
    <dgm:cxn modelId="{07816707-8559-4464-B0D9-A9A281EEB2B9}" type="presParOf" srcId="{C80EA9E8-D8F8-C446-BEF6-9F24EE037F42}" destId="{B21F3B88-EED5-9E40-A699-161CAF7155A2}" srcOrd="2" destOrd="0" presId="urn:microsoft.com/office/officeart/2005/8/layout/lProcess2"/>
    <dgm:cxn modelId="{4AE81C8F-BA4A-4CA1-8B5A-25A275281A15}" type="presParOf" srcId="{B21F3B88-EED5-9E40-A699-161CAF7155A2}" destId="{B5240D9A-D670-054E-9BD8-EC84455B9377}" srcOrd="0" destOrd="0" presId="urn:microsoft.com/office/officeart/2005/8/layout/lProcess2"/>
    <dgm:cxn modelId="{AC7C534F-BFCD-408A-BC0E-3A4C0D0F9A91}" type="presParOf" srcId="{B5240D9A-D670-054E-9BD8-EC84455B9377}" destId="{89E78FAE-E7FC-6F45-9FD5-13656147126F}" srcOrd="0" destOrd="0" presId="urn:microsoft.com/office/officeart/2005/8/layout/lProcess2"/>
    <dgm:cxn modelId="{397C5665-8468-45AC-9592-03BA1C2A7494}" type="presParOf" srcId="{623D7F66-FB0B-F84A-BE21-9BCFAFC76FDE}" destId="{EDE5238F-842A-E845-A62D-303D57CB6649}" srcOrd="5" destOrd="0" presId="urn:microsoft.com/office/officeart/2005/8/layout/lProcess2"/>
    <dgm:cxn modelId="{D01A9613-6E06-4383-8DCA-B4B1A188C066}" type="presParOf" srcId="{623D7F66-FB0B-F84A-BE21-9BCFAFC76FDE}" destId="{FC7E0A17-E9AB-A548-BC06-60F6A8EE0257}" srcOrd="6" destOrd="0" presId="urn:microsoft.com/office/officeart/2005/8/layout/lProcess2"/>
    <dgm:cxn modelId="{C28FD879-D6BF-4EAE-AF03-1A13738185D7}" type="presParOf" srcId="{FC7E0A17-E9AB-A548-BC06-60F6A8EE0257}" destId="{4AEBEE3B-9523-B144-A854-03C26A736C56}" srcOrd="0" destOrd="0" presId="urn:microsoft.com/office/officeart/2005/8/layout/lProcess2"/>
    <dgm:cxn modelId="{217813D1-6931-46EA-A5C4-EC6A580E7512}" type="presParOf" srcId="{FC7E0A17-E9AB-A548-BC06-60F6A8EE0257}" destId="{892DE851-41A1-214B-8AAB-0048FA2A06F7}" srcOrd="1" destOrd="0" presId="urn:microsoft.com/office/officeart/2005/8/layout/lProcess2"/>
    <dgm:cxn modelId="{324B4C4D-860A-439E-9326-E33395DB8BEA}" type="presParOf" srcId="{FC7E0A17-E9AB-A548-BC06-60F6A8EE0257}" destId="{9EFB49D4-7C27-D84D-B694-B04C90F47602}" srcOrd="2" destOrd="0" presId="urn:microsoft.com/office/officeart/2005/8/layout/lProcess2"/>
    <dgm:cxn modelId="{0AD7E650-8814-4041-9F96-7344B03962DA}" type="presParOf" srcId="{9EFB49D4-7C27-D84D-B694-B04C90F47602}" destId="{7BAF5D94-D45B-C84D-814F-F4DE8BB5666D}" srcOrd="0" destOrd="0" presId="urn:microsoft.com/office/officeart/2005/8/layout/lProcess2"/>
    <dgm:cxn modelId="{6171238E-CB01-4C48-B015-2E3AB7218741}" type="presParOf" srcId="{7BAF5D94-D45B-C84D-814F-F4DE8BB5666D}" destId="{DC570445-1816-FD46-B8CF-3D4044D757C8}" srcOrd="0" destOrd="0" presId="urn:microsoft.com/office/officeart/2005/8/layout/lProcess2"/>
    <dgm:cxn modelId="{447F54C4-97B0-4060-ABEA-99A28BA0AAF1}" type="presParOf" srcId="{7BAF5D94-D45B-C84D-814F-F4DE8BB5666D}" destId="{BB7450D6-BCF3-D44D-8E7A-7363782DC3E6}" srcOrd="1" destOrd="0" presId="urn:microsoft.com/office/officeart/2005/8/layout/lProcess2"/>
    <dgm:cxn modelId="{A4B7491E-C270-4B77-9057-4E7BC2EA0324}" type="presParOf" srcId="{7BAF5D94-D45B-C84D-814F-F4DE8BB5666D}" destId="{A3AE3916-78BA-B542-BC6D-268AB17643C7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C9721F-3101-8449-8E88-A7043F0983DC}" type="doc">
      <dgm:prSet loTypeId="urn:microsoft.com/office/officeart/2005/8/layout/default#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E48727-10B2-FE4E-ACAA-23E074A1E8D1}">
      <dgm:prSet custT="1"/>
      <dgm:spPr/>
      <dgm:t>
        <a:bodyPr/>
        <a:lstStyle/>
        <a:p>
          <a:pPr rtl="0"/>
          <a:r>
            <a:rPr lang="en-US" sz="1300" b="1" dirty="0" smtClean="0"/>
            <a:t>Accidental association</a:t>
          </a:r>
          <a:endParaRPr lang="en-US" sz="1300" b="1" dirty="0"/>
        </a:p>
      </dgm:t>
    </dgm:pt>
    <dgm:pt modelId="{58D1BA93-CAEA-564C-A1D9-78DD073E8B5F}" type="parTrans" cxnId="{98420087-46BC-164F-98C1-6D0632A9AA12}">
      <dgm:prSet/>
      <dgm:spPr/>
      <dgm:t>
        <a:bodyPr/>
        <a:lstStyle/>
        <a:p>
          <a:endParaRPr lang="en-US"/>
        </a:p>
      </dgm:t>
    </dgm:pt>
    <dgm:pt modelId="{4472282D-A2E9-C043-A5E7-B11DF0922A25}" type="sibTrans" cxnId="{98420087-46BC-164F-98C1-6D0632A9AA12}">
      <dgm:prSet/>
      <dgm:spPr/>
      <dgm:t>
        <a:bodyPr/>
        <a:lstStyle/>
        <a:p>
          <a:endParaRPr lang="en-US"/>
        </a:p>
      </dgm:t>
    </dgm:pt>
    <dgm:pt modelId="{928F53D1-972C-4E47-AB99-3576804690C3}">
      <dgm:prSet custT="1"/>
      <dgm:spPr/>
      <dgm:t>
        <a:bodyPr/>
        <a:lstStyle/>
        <a:p>
          <a:pPr rtl="0"/>
          <a:r>
            <a:rPr lang="en-US" sz="1300" dirty="0" smtClean="0"/>
            <a:t>Company wireless LANs in close proximity may create overlapping transmission ranges</a:t>
          </a:r>
          <a:endParaRPr lang="en-US" sz="1300" dirty="0"/>
        </a:p>
      </dgm:t>
    </dgm:pt>
    <dgm:pt modelId="{8401EF1B-B014-6C41-B0BE-ACE48F3E9155}" type="parTrans" cxnId="{C3AF607F-302E-C14C-AA96-84B4124670F2}">
      <dgm:prSet/>
      <dgm:spPr/>
      <dgm:t>
        <a:bodyPr/>
        <a:lstStyle/>
        <a:p>
          <a:endParaRPr lang="en-US"/>
        </a:p>
      </dgm:t>
    </dgm:pt>
    <dgm:pt modelId="{5E80C29B-1ACC-0F41-B22D-1305015A383F}" type="sibTrans" cxnId="{C3AF607F-302E-C14C-AA96-84B4124670F2}">
      <dgm:prSet/>
      <dgm:spPr/>
      <dgm:t>
        <a:bodyPr/>
        <a:lstStyle/>
        <a:p>
          <a:endParaRPr lang="en-US"/>
        </a:p>
      </dgm:t>
    </dgm:pt>
    <dgm:pt modelId="{6384EAA7-A42E-1F4E-B070-D927D7C514B1}">
      <dgm:prSet custT="1"/>
      <dgm:spPr/>
      <dgm:t>
        <a:bodyPr/>
        <a:lstStyle/>
        <a:p>
          <a:pPr rtl="0"/>
          <a:r>
            <a:rPr lang="en-US" sz="1300" dirty="0" smtClean="0"/>
            <a:t>A user intending to connect to one LAN may unintentionally lock on to a wireless access point from a neighboring network</a:t>
          </a:r>
          <a:endParaRPr lang="en-US" sz="1300" dirty="0"/>
        </a:p>
      </dgm:t>
    </dgm:pt>
    <dgm:pt modelId="{4391628C-E0E6-1441-9231-16F1CDD5C8C5}" type="parTrans" cxnId="{E769B9F8-C59B-F240-B104-AD20C163C99C}">
      <dgm:prSet/>
      <dgm:spPr/>
      <dgm:t>
        <a:bodyPr/>
        <a:lstStyle/>
        <a:p>
          <a:endParaRPr lang="en-US"/>
        </a:p>
      </dgm:t>
    </dgm:pt>
    <dgm:pt modelId="{1E762212-CBE5-9648-9D07-F494D2FA1FEE}" type="sibTrans" cxnId="{E769B9F8-C59B-F240-B104-AD20C163C99C}">
      <dgm:prSet/>
      <dgm:spPr/>
      <dgm:t>
        <a:bodyPr/>
        <a:lstStyle/>
        <a:p>
          <a:endParaRPr lang="en-US"/>
        </a:p>
      </dgm:t>
    </dgm:pt>
    <dgm:pt modelId="{DE7C6A77-F221-D841-813F-AD33DD04CF9E}">
      <dgm:prSet custT="1"/>
      <dgm:spPr/>
      <dgm:t>
        <a:bodyPr/>
        <a:lstStyle/>
        <a:p>
          <a:pPr rtl="0"/>
          <a:r>
            <a:rPr lang="en-US" sz="1300" b="1" dirty="0" smtClean="0"/>
            <a:t>Malicious association</a:t>
          </a:r>
          <a:endParaRPr lang="en-US" sz="1300" dirty="0"/>
        </a:p>
      </dgm:t>
    </dgm:pt>
    <dgm:pt modelId="{E5210C61-8685-4749-8646-A374ABCC2AF4}" type="parTrans" cxnId="{4A89C607-28F2-CD44-9125-6E5839E2258B}">
      <dgm:prSet/>
      <dgm:spPr/>
      <dgm:t>
        <a:bodyPr/>
        <a:lstStyle/>
        <a:p>
          <a:endParaRPr lang="en-US"/>
        </a:p>
      </dgm:t>
    </dgm:pt>
    <dgm:pt modelId="{5FF55D44-EFEC-E64F-B1DC-543F7B793CDF}" type="sibTrans" cxnId="{4A89C607-28F2-CD44-9125-6E5839E2258B}">
      <dgm:prSet/>
      <dgm:spPr/>
      <dgm:t>
        <a:bodyPr/>
        <a:lstStyle/>
        <a:p>
          <a:endParaRPr lang="en-US"/>
        </a:p>
      </dgm:t>
    </dgm:pt>
    <dgm:pt modelId="{CF42A5A9-F636-574C-A150-4AD51D486DCC}">
      <dgm:prSet custT="1"/>
      <dgm:spPr/>
      <dgm:t>
        <a:bodyPr/>
        <a:lstStyle/>
        <a:p>
          <a:pPr rtl="0"/>
          <a:r>
            <a:rPr lang="en-US" sz="1300" dirty="0" smtClean="0"/>
            <a:t>In this situation, a wireless device is configured to appear to be a legitimate access point, enabling the operator to steal passwords from legitimate users and then penetrate a wired network through a legitimate wireless access point</a:t>
          </a:r>
          <a:endParaRPr lang="en-US" sz="1300" dirty="0"/>
        </a:p>
      </dgm:t>
    </dgm:pt>
    <dgm:pt modelId="{903ADC81-FCFC-6F49-BEEC-C4BA2FB2DB86}" type="parTrans" cxnId="{E2497FE0-C7B4-7947-ACFB-E12DC2202236}">
      <dgm:prSet/>
      <dgm:spPr/>
      <dgm:t>
        <a:bodyPr/>
        <a:lstStyle/>
        <a:p>
          <a:endParaRPr lang="en-US"/>
        </a:p>
      </dgm:t>
    </dgm:pt>
    <dgm:pt modelId="{DEE6D6AA-25C5-DE40-82C0-BF37779C6298}" type="sibTrans" cxnId="{E2497FE0-C7B4-7947-ACFB-E12DC2202236}">
      <dgm:prSet/>
      <dgm:spPr/>
      <dgm:t>
        <a:bodyPr/>
        <a:lstStyle/>
        <a:p>
          <a:endParaRPr lang="en-US"/>
        </a:p>
      </dgm:t>
    </dgm:pt>
    <dgm:pt modelId="{C67AF0EC-6A96-1047-8F78-D398D3015601}">
      <dgm:prSet custT="1"/>
      <dgm:spPr/>
      <dgm:t>
        <a:bodyPr/>
        <a:lstStyle/>
        <a:p>
          <a:pPr rtl="0"/>
          <a:r>
            <a:rPr lang="en-US" sz="1300" b="1" dirty="0" smtClean="0"/>
            <a:t>Ad hoc networks</a:t>
          </a:r>
          <a:endParaRPr lang="en-US" sz="1300" dirty="0"/>
        </a:p>
      </dgm:t>
    </dgm:pt>
    <dgm:pt modelId="{0997D17E-4CA2-034D-82E1-B80DDE66EBF6}" type="parTrans" cxnId="{B8EB5D4E-4691-6244-B6AB-4F4794B477DE}">
      <dgm:prSet/>
      <dgm:spPr/>
      <dgm:t>
        <a:bodyPr/>
        <a:lstStyle/>
        <a:p>
          <a:endParaRPr lang="en-US"/>
        </a:p>
      </dgm:t>
    </dgm:pt>
    <dgm:pt modelId="{CE17BB19-6ADD-6B4F-AA8E-3F5B873BB3AB}" type="sibTrans" cxnId="{B8EB5D4E-4691-6244-B6AB-4F4794B477DE}">
      <dgm:prSet/>
      <dgm:spPr/>
      <dgm:t>
        <a:bodyPr/>
        <a:lstStyle/>
        <a:p>
          <a:endParaRPr lang="en-US"/>
        </a:p>
      </dgm:t>
    </dgm:pt>
    <dgm:pt modelId="{5C4952A5-5ECC-2A4C-BE8C-A6E088FDACA5}">
      <dgm:prSet custT="1"/>
      <dgm:spPr/>
      <dgm:t>
        <a:bodyPr/>
        <a:lstStyle/>
        <a:p>
          <a:pPr rtl="0"/>
          <a:r>
            <a:rPr lang="en-US" sz="1300" dirty="0" smtClean="0"/>
            <a:t>These are peer-to-peer networks between wireless computers with no access point between them</a:t>
          </a:r>
          <a:endParaRPr lang="en-US" sz="1300" dirty="0"/>
        </a:p>
      </dgm:t>
    </dgm:pt>
    <dgm:pt modelId="{F10A213F-F0DC-684E-92E5-FA8D14937557}" type="parTrans" cxnId="{A42582CA-C47D-454E-99A9-C7DDB83E0F56}">
      <dgm:prSet/>
      <dgm:spPr/>
      <dgm:t>
        <a:bodyPr/>
        <a:lstStyle/>
        <a:p>
          <a:endParaRPr lang="en-US"/>
        </a:p>
      </dgm:t>
    </dgm:pt>
    <dgm:pt modelId="{5EDE648B-7174-7C49-96B8-53182AF5FC46}" type="sibTrans" cxnId="{A42582CA-C47D-454E-99A9-C7DDB83E0F56}">
      <dgm:prSet/>
      <dgm:spPr/>
      <dgm:t>
        <a:bodyPr/>
        <a:lstStyle/>
        <a:p>
          <a:endParaRPr lang="en-US"/>
        </a:p>
      </dgm:t>
    </dgm:pt>
    <dgm:pt modelId="{81CDA6E4-0FFD-BD4D-9737-111750F5173A}">
      <dgm:prSet custT="1"/>
      <dgm:spPr/>
      <dgm:t>
        <a:bodyPr/>
        <a:lstStyle/>
        <a:p>
          <a:pPr rtl="0"/>
          <a:r>
            <a:rPr lang="en-US" sz="1300" dirty="0" smtClean="0"/>
            <a:t>Such networks can pose a security threat due to a lack of a central point of control</a:t>
          </a:r>
          <a:endParaRPr lang="en-US" sz="1300" dirty="0"/>
        </a:p>
      </dgm:t>
    </dgm:pt>
    <dgm:pt modelId="{311B429D-B4F0-3C48-8AA2-ACDD7212FE60}" type="parTrans" cxnId="{477FB991-EAA1-A84D-BE2D-087553E12A53}">
      <dgm:prSet/>
      <dgm:spPr/>
      <dgm:t>
        <a:bodyPr/>
        <a:lstStyle/>
        <a:p>
          <a:endParaRPr lang="en-US"/>
        </a:p>
      </dgm:t>
    </dgm:pt>
    <dgm:pt modelId="{81B9D4A6-65AB-7F4B-88FF-8B4C7E6FF841}" type="sibTrans" cxnId="{477FB991-EAA1-A84D-BE2D-087553E12A53}">
      <dgm:prSet/>
      <dgm:spPr/>
      <dgm:t>
        <a:bodyPr/>
        <a:lstStyle/>
        <a:p>
          <a:endParaRPr lang="en-US"/>
        </a:p>
      </dgm:t>
    </dgm:pt>
    <dgm:pt modelId="{52DFD666-163F-E244-9652-C8761813AF9F}">
      <dgm:prSet custT="1"/>
      <dgm:spPr/>
      <dgm:t>
        <a:bodyPr/>
        <a:lstStyle/>
        <a:p>
          <a:pPr rtl="0"/>
          <a:r>
            <a:rPr lang="en-US" sz="1300" b="1" dirty="0" smtClean="0"/>
            <a:t>Nontraditional networks</a:t>
          </a:r>
          <a:endParaRPr lang="en-US" sz="1300" dirty="0"/>
        </a:p>
      </dgm:t>
    </dgm:pt>
    <dgm:pt modelId="{1CA80AD2-5BE3-C343-AE02-B401624575F1}" type="parTrans" cxnId="{5774BE82-9618-3E49-8DA2-7C8BA00AF1DA}">
      <dgm:prSet/>
      <dgm:spPr/>
      <dgm:t>
        <a:bodyPr/>
        <a:lstStyle/>
        <a:p>
          <a:endParaRPr lang="en-US"/>
        </a:p>
      </dgm:t>
    </dgm:pt>
    <dgm:pt modelId="{5655CF72-5737-8E46-A4E0-B9FB3051C5D2}" type="sibTrans" cxnId="{5774BE82-9618-3E49-8DA2-7C8BA00AF1DA}">
      <dgm:prSet/>
      <dgm:spPr/>
      <dgm:t>
        <a:bodyPr/>
        <a:lstStyle/>
        <a:p>
          <a:endParaRPr lang="en-US"/>
        </a:p>
      </dgm:t>
    </dgm:pt>
    <dgm:pt modelId="{3E7048FD-1A42-7345-A0AE-B99488E6037C}">
      <dgm:prSet custT="1"/>
      <dgm:spPr/>
      <dgm:t>
        <a:bodyPr/>
        <a:lstStyle/>
        <a:p>
          <a:pPr rtl="0"/>
          <a:r>
            <a:rPr lang="en-US" sz="1300" dirty="0" smtClean="0"/>
            <a:t>Personal network Bluetooth devices, barcode readers, and handheld PDAs pose a security risk in terms of both eavesdropping and spoofing</a:t>
          </a:r>
          <a:endParaRPr lang="en-US" sz="1300" dirty="0"/>
        </a:p>
      </dgm:t>
    </dgm:pt>
    <dgm:pt modelId="{79481775-1D95-C34C-B1DA-666FAB4CF76A}" type="parTrans" cxnId="{3BDE4756-B41F-4A45-819B-46BD9BA87686}">
      <dgm:prSet/>
      <dgm:spPr/>
      <dgm:t>
        <a:bodyPr/>
        <a:lstStyle/>
        <a:p>
          <a:endParaRPr lang="en-US"/>
        </a:p>
      </dgm:t>
    </dgm:pt>
    <dgm:pt modelId="{72C67E40-76A9-8D41-8F98-6BAC53C520DC}" type="sibTrans" cxnId="{3BDE4756-B41F-4A45-819B-46BD9BA87686}">
      <dgm:prSet/>
      <dgm:spPr/>
      <dgm:t>
        <a:bodyPr/>
        <a:lstStyle/>
        <a:p>
          <a:endParaRPr lang="en-US"/>
        </a:p>
      </dgm:t>
    </dgm:pt>
    <dgm:pt modelId="{9AD94705-B1CE-354E-9C12-13BBCB0AA532}">
      <dgm:prSet custT="1"/>
      <dgm:spPr/>
      <dgm:t>
        <a:bodyPr/>
        <a:lstStyle/>
        <a:p>
          <a:pPr rtl="0"/>
          <a:r>
            <a:rPr lang="en-US" sz="1300" b="1" dirty="0" smtClean="0"/>
            <a:t>Identity theft (MAC spoofing)</a:t>
          </a:r>
          <a:endParaRPr lang="en-US" sz="1300" dirty="0"/>
        </a:p>
      </dgm:t>
    </dgm:pt>
    <dgm:pt modelId="{285BA2B6-A2CC-4F43-80F6-B8528594BF8C}" type="parTrans" cxnId="{8A8793F1-C931-9F41-9F77-9594E9A9DF4A}">
      <dgm:prSet/>
      <dgm:spPr/>
      <dgm:t>
        <a:bodyPr/>
        <a:lstStyle/>
        <a:p>
          <a:endParaRPr lang="en-US"/>
        </a:p>
      </dgm:t>
    </dgm:pt>
    <dgm:pt modelId="{0D3E2D48-A679-2640-A40B-4D8ED93CC4CC}" type="sibTrans" cxnId="{8A8793F1-C931-9F41-9F77-9594E9A9DF4A}">
      <dgm:prSet/>
      <dgm:spPr/>
      <dgm:t>
        <a:bodyPr/>
        <a:lstStyle/>
        <a:p>
          <a:endParaRPr lang="en-US"/>
        </a:p>
      </dgm:t>
    </dgm:pt>
    <dgm:pt modelId="{209F9119-5458-9745-B7A5-7C44AFB189AF}">
      <dgm:prSet custT="1"/>
      <dgm:spPr/>
      <dgm:t>
        <a:bodyPr/>
        <a:lstStyle/>
        <a:p>
          <a:pPr rtl="0"/>
          <a:r>
            <a:rPr lang="en-US" sz="1300" dirty="0" smtClean="0"/>
            <a:t>This occurs when an attacker is able to eavesdrop on network traffic and identify the MAC address of a computer with network privileges</a:t>
          </a:r>
          <a:endParaRPr lang="en-US" sz="1300" dirty="0"/>
        </a:p>
      </dgm:t>
    </dgm:pt>
    <dgm:pt modelId="{5E8CF271-C353-FF49-953E-C65D0B7C98C1}" type="parTrans" cxnId="{DA747DFE-357A-BD4B-98A9-01398724CD8A}">
      <dgm:prSet/>
      <dgm:spPr/>
      <dgm:t>
        <a:bodyPr/>
        <a:lstStyle/>
        <a:p>
          <a:endParaRPr lang="en-US"/>
        </a:p>
      </dgm:t>
    </dgm:pt>
    <dgm:pt modelId="{CF0AFE7F-A798-A041-9FE2-8E3149072F91}" type="sibTrans" cxnId="{DA747DFE-357A-BD4B-98A9-01398724CD8A}">
      <dgm:prSet/>
      <dgm:spPr/>
      <dgm:t>
        <a:bodyPr/>
        <a:lstStyle/>
        <a:p>
          <a:endParaRPr lang="en-US"/>
        </a:p>
      </dgm:t>
    </dgm:pt>
    <dgm:pt modelId="{E993531D-FA1A-B745-80E6-061CD8FA155F}">
      <dgm:prSet custT="1"/>
      <dgm:spPr/>
      <dgm:t>
        <a:bodyPr/>
        <a:lstStyle/>
        <a:p>
          <a:pPr rtl="0"/>
          <a:r>
            <a:rPr lang="en-US" sz="1300" b="1" dirty="0" smtClean="0"/>
            <a:t>Man-in-the-middle attacks</a:t>
          </a:r>
          <a:endParaRPr lang="en-US" sz="1300" dirty="0"/>
        </a:p>
      </dgm:t>
    </dgm:pt>
    <dgm:pt modelId="{CF0A4FA2-C4A5-334A-BD2A-4F8A07DAE422}" type="parTrans" cxnId="{632DB05D-86B7-1848-ADB3-BEA33BAB6A54}">
      <dgm:prSet/>
      <dgm:spPr/>
      <dgm:t>
        <a:bodyPr/>
        <a:lstStyle/>
        <a:p>
          <a:endParaRPr lang="en-US"/>
        </a:p>
      </dgm:t>
    </dgm:pt>
    <dgm:pt modelId="{889507D3-CC4B-834D-B1D1-93908BB998A5}" type="sibTrans" cxnId="{632DB05D-86B7-1848-ADB3-BEA33BAB6A54}">
      <dgm:prSet/>
      <dgm:spPr/>
      <dgm:t>
        <a:bodyPr/>
        <a:lstStyle/>
        <a:p>
          <a:endParaRPr lang="en-US"/>
        </a:p>
      </dgm:t>
    </dgm:pt>
    <dgm:pt modelId="{14A334B1-1DBA-4445-BC3D-2791AA69CCB4}">
      <dgm:prSet custT="1"/>
      <dgm:spPr/>
      <dgm:t>
        <a:bodyPr/>
        <a:lstStyle/>
        <a:p>
          <a:pPr rtl="0"/>
          <a:r>
            <a:rPr lang="en-US" sz="1300" dirty="0" smtClean="0"/>
            <a:t>This attack involves persuading a user and an access point to believe that they are talking to each other when in fact the communication is going through an intermediate attacking device</a:t>
          </a:r>
          <a:endParaRPr lang="en-US" sz="1300" dirty="0"/>
        </a:p>
      </dgm:t>
    </dgm:pt>
    <dgm:pt modelId="{DA33D17B-7AFF-7D44-BC40-E74B1B3789BA}" type="parTrans" cxnId="{90313931-5B3A-D444-921D-58E36B9FAB9D}">
      <dgm:prSet/>
      <dgm:spPr/>
      <dgm:t>
        <a:bodyPr/>
        <a:lstStyle/>
        <a:p>
          <a:endParaRPr lang="en-US"/>
        </a:p>
      </dgm:t>
    </dgm:pt>
    <dgm:pt modelId="{64694EB3-4857-9D4E-8228-54A4550140BD}" type="sibTrans" cxnId="{90313931-5B3A-D444-921D-58E36B9FAB9D}">
      <dgm:prSet/>
      <dgm:spPr/>
      <dgm:t>
        <a:bodyPr/>
        <a:lstStyle/>
        <a:p>
          <a:endParaRPr lang="en-US"/>
        </a:p>
      </dgm:t>
    </dgm:pt>
    <dgm:pt modelId="{E9D1FCB0-73B2-1144-BFA1-5C7AD5ED5CBF}">
      <dgm:prSet custT="1"/>
      <dgm:spPr/>
      <dgm:t>
        <a:bodyPr/>
        <a:lstStyle/>
        <a:p>
          <a:pPr rtl="0"/>
          <a:r>
            <a:rPr lang="en-US" sz="1300" dirty="0" smtClean="0"/>
            <a:t>Wireless networks are particularly vulnerable to such attacks</a:t>
          </a:r>
          <a:endParaRPr lang="en-US" sz="1300" dirty="0"/>
        </a:p>
      </dgm:t>
    </dgm:pt>
    <dgm:pt modelId="{803D794F-8D6B-8D46-BA50-D3EFAC26DB45}" type="parTrans" cxnId="{00A04419-7841-E44B-BC8D-49A9E3F7585A}">
      <dgm:prSet/>
      <dgm:spPr/>
      <dgm:t>
        <a:bodyPr/>
        <a:lstStyle/>
        <a:p>
          <a:endParaRPr lang="en-US"/>
        </a:p>
      </dgm:t>
    </dgm:pt>
    <dgm:pt modelId="{CD576F7B-0AE2-524C-8A4E-B5BBE6F42660}" type="sibTrans" cxnId="{00A04419-7841-E44B-BC8D-49A9E3F7585A}">
      <dgm:prSet/>
      <dgm:spPr/>
      <dgm:t>
        <a:bodyPr/>
        <a:lstStyle/>
        <a:p>
          <a:endParaRPr lang="en-US"/>
        </a:p>
      </dgm:t>
    </dgm:pt>
    <dgm:pt modelId="{DAD4637D-3744-C14E-8D2D-661A26DCB430}">
      <dgm:prSet custT="1"/>
      <dgm:spPr/>
      <dgm:t>
        <a:bodyPr/>
        <a:lstStyle/>
        <a:p>
          <a:pPr rtl="0"/>
          <a:r>
            <a:rPr lang="en-US" sz="1300" b="1" dirty="0" smtClean="0"/>
            <a:t>Denial of service (DoS)</a:t>
          </a:r>
          <a:endParaRPr lang="en-US" sz="1300" dirty="0"/>
        </a:p>
      </dgm:t>
    </dgm:pt>
    <dgm:pt modelId="{5AF3550F-05B7-0B47-88BC-A9112E825EE6}" type="parTrans" cxnId="{6B11ABB7-97EA-A24E-9FF3-85CC6678D877}">
      <dgm:prSet/>
      <dgm:spPr/>
      <dgm:t>
        <a:bodyPr/>
        <a:lstStyle/>
        <a:p>
          <a:endParaRPr lang="en-US"/>
        </a:p>
      </dgm:t>
    </dgm:pt>
    <dgm:pt modelId="{F26FADE4-CEE0-3C42-8F12-76DAB0A32D74}" type="sibTrans" cxnId="{6B11ABB7-97EA-A24E-9FF3-85CC6678D877}">
      <dgm:prSet/>
      <dgm:spPr/>
      <dgm:t>
        <a:bodyPr/>
        <a:lstStyle/>
        <a:p>
          <a:endParaRPr lang="en-US"/>
        </a:p>
      </dgm:t>
    </dgm:pt>
    <dgm:pt modelId="{D53597B7-F6FE-8842-9BFB-C5FA76E5D979}">
      <dgm:prSet custT="1"/>
      <dgm:spPr/>
      <dgm:t>
        <a:bodyPr/>
        <a:lstStyle/>
        <a:p>
          <a:pPr rtl="0"/>
          <a:r>
            <a:rPr lang="en-US" sz="1300" dirty="0" smtClean="0"/>
            <a:t>This attack occurs when an attacker continually bombards a wireless access point or some other accessible wireless port with various protocol messages designed to consume system resources</a:t>
          </a:r>
          <a:endParaRPr lang="en-US" sz="1300" dirty="0"/>
        </a:p>
      </dgm:t>
    </dgm:pt>
    <dgm:pt modelId="{C4E536DE-CC91-3045-B54D-9FF26715329C}" type="parTrans" cxnId="{F6D36ECF-3214-A04F-B6DA-92FF67590954}">
      <dgm:prSet/>
      <dgm:spPr/>
      <dgm:t>
        <a:bodyPr/>
        <a:lstStyle/>
        <a:p>
          <a:endParaRPr lang="en-US"/>
        </a:p>
      </dgm:t>
    </dgm:pt>
    <dgm:pt modelId="{9B91783F-7067-ED4E-8B2E-6724FCE97E84}" type="sibTrans" cxnId="{F6D36ECF-3214-A04F-B6DA-92FF67590954}">
      <dgm:prSet/>
      <dgm:spPr/>
      <dgm:t>
        <a:bodyPr/>
        <a:lstStyle/>
        <a:p>
          <a:endParaRPr lang="en-US"/>
        </a:p>
      </dgm:t>
    </dgm:pt>
    <dgm:pt modelId="{7E85D6DD-9198-DE4D-A75D-8245EFAFD45D}">
      <dgm:prSet custT="1"/>
      <dgm:spPr/>
      <dgm:t>
        <a:bodyPr/>
        <a:lstStyle/>
        <a:p>
          <a:pPr rtl="0"/>
          <a:r>
            <a:rPr lang="en-US" sz="1300" dirty="0" smtClean="0"/>
            <a:t>The wireless environment lends itself to this type of attack because it is so easy for the attacker to direct multiple wireless messages at the target</a:t>
          </a:r>
          <a:endParaRPr lang="en-US" sz="1300" dirty="0"/>
        </a:p>
      </dgm:t>
    </dgm:pt>
    <dgm:pt modelId="{5FAE20E5-00FE-CA42-B54D-0A392F222EFF}" type="parTrans" cxnId="{5340FC6C-65DC-FE40-ACE2-2E823B5D2BCB}">
      <dgm:prSet/>
      <dgm:spPr/>
      <dgm:t>
        <a:bodyPr/>
        <a:lstStyle/>
        <a:p>
          <a:endParaRPr lang="en-US"/>
        </a:p>
      </dgm:t>
    </dgm:pt>
    <dgm:pt modelId="{4668551F-228D-584A-B20E-3BC38789DC68}" type="sibTrans" cxnId="{5340FC6C-65DC-FE40-ACE2-2E823B5D2BCB}">
      <dgm:prSet/>
      <dgm:spPr/>
      <dgm:t>
        <a:bodyPr/>
        <a:lstStyle/>
        <a:p>
          <a:endParaRPr lang="en-US"/>
        </a:p>
      </dgm:t>
    </dgm:pt>
    <dgm:pt modelId="{51D948EC-1876-724A-BBF8-5B1B6E40799E}">
      <dgm:prSet custT="1"/>
      <dgm:spPr/>
      <dgm:t>
        <a:bodyPr/>
        <a:lstStyle/>
        <a:p>
          <a:pPr rtl="0"/>
          <a:r>
            <a:rPr lang="en-US" sz="1300" b="1" dirty="0" smtClean="0"/>
            <a:t>Network injection</a:t>
          </a:r>
          <a:endParaRPr lang="en-US" sz="1300" dirty="0"/>
        </a:p>
      </dgm:t>
    </dgm:pt>
    <dgm:pt modelId="{60BB2020-6C68-AA4D-B1CF-E4C04F4555EE}" type="parTrans" cxnId="{95C235A1-1E16-404D-9E8D-2E15FD1B7A3A}">
      <dgm:prSet/>
      <dgm:spPr/>
      <dgm:t>
        <a:bodyPr/>
        <a:lstStyle/>
        <a:p>
          <a:endParaRPr lang="en-US"/>
        </a:p>
      </dgm:t>
    </dgm:pt>
    <dgm:pt modelId="{2960E002-95B8-0743-9F5C-963446178AE1}" type="sibTrans" cxnId="{95C235A1-1E16-404D-9E8D-2E15FD1B7A3A}">
      <dgm:prSet/>
      <dgm:spPr/>
      <dgm:t>
        <a:bodyPr/>
        <a:lstStyle/>
        <a:p>
          <a:endParaRPr lang="en-US"/>
        </a:p>
      </dgm:t>
    </dgm:pt>
    <dgm:pt modelId="{85498CE0-7D17-E646-BDC0-7B5E1BE39094}">
      <dgm:prSet custT="1"/>
      <dgm:spPr/>
      <dgm:t>
        <a:bodyPr/>
        <a:lstStyle/>
        <a:p>
          <a:pPr rtl="0"/>
          <a:r>
            <a:rPr lang="en-US" sz="1300" dirty="0" smtClean="0"/>
            <a:t>This attack targets wireless access points that are exposed to nonfiltered network traffic, such as routing protocol messages or network management messages</a:t>
          </a:r>
          <a:endParaRPr lang="en-US" sz="1300" dirty="0"/>
        </a:p>
      </dgm:t>
    </dgm:pt>
    <dgm:pt modelId="{0E2C508D-75A7-5848-9456-E7DE398D234C}" type="parTrans" cxnId="{DCA56F46-354E-C342-9143-CD7A67661A8B}">
      <dgm:prSet/>
      <dgm:spPr/>
      <dgm:t>
        <a:bodyPr/>
        <a:lstStyle/>
        <a:p>
          <a:endParaRPr lang="en-US"/>
        </a:p>
      </dgm:t>
    </dgm:pt>
    <dgm:pt modelId="{84F91965-C46D-6C49-876F-1EB2E88F374A}" type="sibTrans" cxnId="{DCA56F46-354E-C342-9143-CD7A67661A8B}">
      <dgm:prSet/>
      <dgm:spPr/>
      <dgm:t>
        <a:bodyPr/>
        <a:lstStyle/>
        <a:p>
          <a:endParaRPr lang="en-US"/>
        </a:p>
      </dgm:t>
    </dgm:pt>
    <dgm:pt modelId="{4B462FE8-F44F-EF43-9D99-4F92D236A60D}" type="pres">
      <dgm:prSet presAssocID="{FCC9721F-3101-8449-8E88-A7043F0983D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671576-F78E-184D-83E0-3BDB34F2F9FD}" type="pres">
      <dgm:prSet presAssocID="{4CE48727-10B2-FE4E-ACAA-23E074A1E8D1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785612-653D-2446-957A-5A032943780C}" type="pres">
      <dgm:prSet presAssocID="{4472282D-A2E9-C043-A5E7-B11DF0922A25}" presName="sibTrans" presStyleCnt="0"/>
      <dgm:spPr/>
    </dgm:pt>
    <dgm:pt modelId="{478B66F1-FB18-1A4C-9275-168BCC8ACD9F}" type="pres">
      <dgm:prSet presAssocID="{DE7C6A77-F221-D841-813F-AD33DD04CF9E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FEF77-7EFC-C040-AF77-1756A46E174B}" type="pres">
      <dgm:prSet presAssocID="{5FF55D44-EFEC-E64F-B1DC-543F7B793CDF}" presName="sibTrans" presStyleCnt="0"/>
      <dgm:spPr/>
    </dgm:pt>
    <dgm:pt modelId="{C82FFA1A-289F-4D4F-831F-6863B4BFE1E0}" type="pres">
      <dgm:prSet presAssocID="{C67AF0EC-6A96-1047-8F78-D398D3015601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1E9EFE-9B7B-9246-8DCF-602D2DD6C51A}" type="pres">
      <dgm:prSet presAssocID="{CE17BB19-6ADD-6B4F-AA8E-3F5B873BB3AB}" presName="sibTrans" presStyleCnt="0"/>
      <dgm:spPr/>
    </dgm:pt>
    <dgm:pt modelId="{B20C0E7F-DA72-4741-838F-B215541149E0}" type="pres">
      <dgm:prSet presAssocID="{52DFD666-163F-E244-9652-C8761813AF9F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97BB53-39E6-1443-BBFB-D68AE46E7AEB}" type="pres">
      <dgm:prSet presAssocID="{5655CF72-5737-8E46-A4E0-B9FB3051C5D2}" presName="sibTrans" presStyleCnt="0"/>
      <dgm:spPr/>
    </dgm:pt>
    <dgm:pt modelId="{3588E3F2-C313-A045-995B-A34262437F42}" type="pres">
      <dgm:prSet presAssocID="{9AD94705-B1CE-354E-9C12-13BBCB0AA532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0C21EE-953E-CF42-BC95-BC47AE2C930C}" type="pres">
      <dgm:prSet presAssocID="{0D3E2D48-A679-2640-A40B-4D8ED93CC4CC}" presName="sibTrans" presStyleCnt="0"/>
      <dgm:spPr/>
    </dgm:pt>
    <dgm:pt modelId="{5D681988-7A89-B547-AD48-FBA0F87809A0}" type="pres">
      <dgm:prSet presAssocID="{E993531D-FA1A-B745-80E6-061CD8FA155F}" presName="node" presStyleLbl="node1" presStyleIdx="5" presStyleCnt="8" custScaleY="1078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E352FB-3F85-604F-AA31-E1F839A224F7}" type="pres">
      <dgm:prSet presAssocID="{889507D3-CC4B-834D-B1D1-93908BB998A5}" presName="sibTrans" presStyleCnt="0"/>
      <dgm:spPr/>
    </dgm:pt>
    <dgm:pt modelId="{00C0004D-86CE-A942-8FCC-31AE0D5DE8A8}" type="pres">
      <dgm:prSet presAssocID="{DAD4637D-3744-C14E-8D2D-661A26DCB430}" presName="node" presStyleLbl="node1" presStyleIdx="6" presStyleCnt="8" custScaleX="135333" custLinFactNeighborX="1340" custLinFactNeighborY="-121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811AA7-36B3-824C-B5E5-C73F5CAC0747}" type="pres">
      <dgm:prSet presAssocID="{F26FADE4-CEE0-3C42-8F12-76DAB0A32D74}" presName="sibTrans" presStyleCnt="0"/>
      <dgm:spPr/>
    </dgm:pt>
    <dgm:pt modelId="{C9F54C5C-8A8C-F847-B82B-39DE9262F154}" type="pres">
      <dgm:prSet presAssocID="{51D948EC-1876-724A-BBF8-5B1B6E40799E}" presName="node" presStyleLbl="node1" presStyleIdx="7" presStyleCnt="8" custLinFactNeighborX="4295" custLinFactNeighborY="-76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4747CC-C250-4400-962C-17DBF72A3CE1}" type="presOf" srcId="{6384EAA7-A42E-1F4E-B070-D927D7C514B1}" destId="{2B671576-F78E-184D-83E0-3BDB34F2F9FD}" srcOrd="0" destOrd="2" presId="urn:microsoft.com/office/officeart/2005/8/layout/default#1"/>
    <dgm:cxn modelId="{B951E22E-AA1F-4748-88CA-83C26FF6CFEB}" type="presOf" srcId="{C67AF0EC-6A96-1047-8F78-D398D3015601}" destId="{C82FFA1A-289F-4D4F-831F-6863B4BFE1E0}" srcOrd="0" destOrd="0" presId="urn:microsoft.com/office/officeart/2005/8/layout/default#1"/>
    <dgm:cxn modelId="{3B1109C2-7AF6-4F09-B151-2136FBB68E4C}" type="presOf" srcId="{D53597B7-F6FE-8842-9BFB-C5FA76E5D979}" destId="{00C0004D-86CE-A942-8FCC-31AE0D5DE8A8}" srcOrd="0" destOrd="1" presId="urn:microsoft.com/office/officeart/2005/8/layout/default#1"/>
    <dgm:cxn modelId="{A42582CA-C47D-454E-99A9-C7DDB83E0F56}" srcId="{C67AF0EC-6A96-1047-8F78-D398D3015601}" destId="{5C4952A5-5ECC-2A4C-BE8C-A6E088FDACA5}" srcOrd="0" destOrd="0" parTransId="{F10A213F-F0DC-684E-92E5-FA8D14937557}" sibTransId="{5EDE648B-7174-7C49-96B8-53182AF5FC46}"/>
    <dgm:cxn modelId="{26415113-28BF-42C3-A093-A4C4F4887BE7}" type="presOf" srcId="{FCC9721F-3101-8449-8E88-A7043F0983DC}" destId="{4B462FE8-F44F-EF43-9D99-4F92D236A60D}" srcOrd="0" destOrd="0" presId="urn:microsoft.com/office/officeart/2005/8/layout/default#1"/>
    <dgm:cxn modelId="{51316DCE-57C1-45BC-AAC8-62797A17C30A}" type="presOf" srcId="{14A334B1-1DBA-4445-BC3D-2791AA69CCB4}" destId="{5D681988-7A89-B547-AD48-FBA0F87809A0}" srcOrd="0" destOrd="1" presId="urn:microsoft.com/office/officeart/2005/8/layout/default#1"/>
    <dgm:cxn modelId="{4A89C607-28F2-CD44-9125-6E5839E2258B}" srcId="{FCC9721F-3101-8449-8E88-A7043F0983DC}" destId="{DE7C6A77-F221-D841-813F-AD33DD04CF9E}" srcOrd="1" destOrd="0" parTransId="{E5210C61-8685-4749-8646-A374ABCC2AF4}" sibTransId="{5FF55D44-EFEC-E64F-B1DC-543F7B793CDF}"/>
    <dgm:cxn modelId="{DA747DFE-357A-BD4B-98A9-01398724CD8A}" srcId="{9AD94705-B1CE-354E-9C12-13BBCB0AA532}" destId="{209F9119-5458-9745-B7A5-7C44AFB189AF}" srcOrd="0" destOrd="0" parTransId="{5E8CF271-C353-FF49-953E-C65D0B7C98C1}" sibTransId="{CF0AFE7F-A798-A041-9FE2-8E3149072F91}"/>
    <dgm:cxn modelId="{6B11ABB7-97EA-A24E-9FF3-85CC6678D877}" srcId="{FCC9721F-3101-8449-8E88-A7043F0983DC}" destId="{DAD4637D-3744-C14E-8D2D-661A26DCB430}" srcOrd="6" destOrd="0" parTransId="{5AF3550F-05B7-0B47-88BC-A9112E825EE6}" sibTransId="{F26FADE4-CEE0-3C42-8F12-76DAB0A32D74}"/>
    <dgm:cxn modelId="{95C235A1-1E16-404D-9E8D-2E15FD1B7A3A}" srcId="{FCC9721F-3101-8449-8E88-A7043F0983DC}" destId="{51D948EC-1876-724A-BBF8-5B1B6E40799E}" srcOrd="7" destOrd="0" parTransId="{60BB2020-6C68-AA4D-B1CF-E4C04F4555EE}" sibTransId="{2960E002-95B8-0743-9F5C-963446178AE1}"/>
    <dgm:cxn modelId="{00A04419-7841-E44B-BC8D-49A9E3F7585A}" srcId="{E993531D-FA1A-B745-80E6-061CD8FA155F}" destId="{E9D1FCB0-73B2-1144-BFA1-5C7AD5ED5CBF}" srcOrd="1" destOrd="0" parTransId="{803D794F-8D6B-8D46-BA50-D3EFAC26DB45}" sibTransId="{CD576F7B-0AE2-524C-8A4E-B5BBE6F42660}"/>
    <dgm:cxn modelId="{AD6C7DC3-7B08-4BBB-AB06-0D572D8CA53D}" type="presOf" srcId="{9AD94705-B1CE-354E-9C12-13BBCB0AA532}" destId="{3588E3F2-C313-A045-995B-A34262437F42}" srcOrd="0" destOrd="0" presId="urn:microsoft.com/office/officeart/2005/8/layout/default#1"/>
    <dgm:cxn modelId="{CCEE130C-6CC5-4CA0-94CF-5607C30B238C}" type="presOf" srcId="{4CE48727-10B2-FE4E-ACAA-23E074A1E8D1}" destId="{2B671576-F78E-184D-83E0-3BDB34F2F9FD}" srcOrd="0" destOrd="0" presId="urn:microsoft.com/office/officeart/2005/8/layout/default#1"/>
    <dgm:cxn modelId="{F6D36ECF-3214-A04F-B6DA-92FF67590954}" srcId="{DAD4637D-3744-C14E-8D2D-661A26DCB430}" destId="{D53597B7-F6FE-8842-9BFB-C5FA76E5D979}" srcOrd="0" destOrd="0" parTransId="{C4E536DE-CC91-3045-B54D-9FF26715329C}" sibTransId="{9B91783F-7067-ED4E-8B2E-6724FCE97E84}"/>
    <dgm:cxn modelId="{3BF2F5BB-AF00-4FF8-B922-F9FAD13B9CC2}" type="presOf" srcId="{DAD4637D-3744-C14E-8D2D-661A26DCB430}" destId="{00C0004D-86CE-A942-8FCC-31AE0D5DE8A8}" srcOrd="0" destOrd="0" presId="urn:microsoft.com/office/officeart/2005/8/layout/default#1"/>
    <dgm:cxn modelId="{477FB991-EAA1-A84D-BE2D-087553E12A53}" srcId="{C67AF0EC-6A96-1047-8F78-D398D3015601}" destId="{81CDA6E4-0FFD-BD4D-9737-111750F5173A}" srcOrd="1" destOrd="0" parTransId="{311B429D-B4F0-3C48-8AA2-ACDD7212FE60}" sibTransId="{81B9D4A6-65AB-7F4B-88FF-8B4C7E6FF841}"/>
    <dgm:cxn modelId="{BADADDAF-D2A4-48D2-9752-F4DDD34CB9B9}" type="presOf" srcId="{928F53D1-972C-4E47-AB99-3576804690C3}" destId="{2B671576-F78E-184D-83E0-3BDB34F2F9FD}" srcOrd="0" destOrd="1" presId="urn:microsoft.com/office/officeart/2005/8/layout/default#1"/>
    <dgm:cxn modelId="{21383C3B-9FE8-47C8-A68E-E9F8853C1C22}" type="presOf" srcId="{52DFD666-163F-E244-9652-C8761813AF9F}" destId="{B20C0E7F-DA72-4741-838F-B215541149E0}" srcOrd="0" destOrd="0" presId="urn:microsoft.com/office/officeart/2005/8/layout/default#1"/>
    <dgm:cxn modelId="{B9BA2436-6CA5-4C04-B1FE-85315074B05B}" type="presOf" srcId="{CF42A5A9-F636-574C-A150-4AD51D486DCC}" destId="{478B66F1-FB18-1A4C-9275-168BCC8ACD9F}" srcOrd="0" destOrd="1" presId="urn:microsoft.com/office/officeart/2005/8/layout/default#1"/>
    <dgm:cxn modelId="{AEA0B1F6-94AD-45B4-97A8-BAF93C999FCF}" type="presOf" srcId="{81CDA6E4-0FFD-BD4D-9737-111750F5173A}" destId="{C82FFA1A-289F-4D4F-831F-6863B4BFE1E0}" srcOrd="0" destOrd="2" presId="urn:microsoft.com/office/officeart/2005/8/layout/default#1"/>
    <dgm:cxn modelId="{4C387868-9E8F-4A52-9A81-52B1D844CD0C}" type="presOf" srcId="{85498CE0-7D17-E646-BDC0-7B5E1BE39094}" destId="{C9F54C5C-8A8C-F847-B82B-39DE9262F154}" srcOrd="0" destOrd="1" presId="urn:microsoft.com/office/officeart/2005/8/layout/default#1"/>
    <dgm:cxn modelId="{C3AF607F-302E-C14C-AA96-84B4124670F2}" srcId="{4CE48727-10B2-FE4E-ACAA-23E074A1E8D1}" destId="{928F53D1-972C-4E47-AB99-3576804690C3}" srcOrd="0" destOrd="0" parTransId="{8401EF1B-B014-6C41-B0BE-ACE48F3E9155}" sibTransId="{5E80C29B-1ACC-0F41-B22D-1305015A383F}"/>
    <dgm:cxn modelId="{299DAC18-26C0-4704-9044-8DBC511DE5BE}" type="presOf" srcId="{E993531D-FA1A-B745-80E6-061CD8FA155F}" destId="{5D681988-7A89-B547-AD48-FBA0F87809A0}" srcOrd="0" destOrd="0" presId="urn:microsoft.com/office/officeart/2005/8/layout/default#1"/>
    <dgm:cxn modelId="{5340FC6C-65DC-FE40-ACE2-2E823B5D2BCB}" srcId="{DAD4637D-3744-C14E-8D2D-661A26DCB430}" destId="{7E85D6DD-9198-DE4D-A75D-8245EFAFD45D}" srcOrd="1" destOrd="0" parTransId="{5FAE20E5-00FE-CA42-B54D-0A392F222EFF}" sibTransId="{4668551F-228D-584A-B20E-3BC38789DC68}"/>
    <dgm:cxn modelId="{B8EB5D4E-4691-6244-B6AB-4F4794B477DE}" srcId="{FCC9721F-3101-8449-8E88-A7043F0983DC}" destId="{C67AF0EC-6A96-1047-8F78-D398D3015601}" srcOrd="2" destOrd="0" parTransId="{0997D17E-4CA2-034D-82E1-B80DDE66EBF6}" sibTransId="{CE17BB19-6ADD-6B4F-AA8E-3F5B873BB3AB}"/>
    <dgm:cxn modelId="{632DB05D-86B7-1848-ADB3-BEA33BAB6A54}" srcId="{FCC9721F-3101-8449-8E88-A7043F0983DC}" destId="{E993531D-FA1A-B745-80E6-061CD8FA155F}" srcOrd="5" destOrd="0" parTransId="{CF0A4FA2-C4A5-334A-BD2A-4F8A07DAE422}" sibTransId="{889507D3-CC4B-834D-B1D1-93908BB998A5}"/>
    <dgm:cxn modelId="{E769B9F8-C59B-F240-B104-AD20C163C99C}" srcId="{4CE48727-10B2-FE4E-ACAA-23E074A1E8D1}" destId="{6384EAA7-A42E-1F4E-B070-D927D7C514B1}" srcOrd="1" destOrd="0" parTransId="{4391628C-E0E6-1441-9231-16F1CDD5C8C5}" sibTransId="{1E762212-CBE5-9648-9D07-F494D2FA1FEE}"/>
    <dgm:cxn modelId="{ADA772E9-F2B2-45D1-BD33-435ACD74D888}" type="presOf" srcId="{209F9119-5458-9745-B7A5-7C44AFB189AF}" destId="{3588E3F2-C313-A045-995B-A34262437F42}" srcOrd="0" destOrd="1" presId="urn:microsoft.com/office/officeart/2005/8/layout/default#1"/>
    <dgm:cxn modelId="{E2497FE0-C7B4-7947-ACFB-E12DC2202236}" srcId="{DE7C6A77-F221-D841-813F-AD33DD04CF9E}" destId="{CF42A5A9-F636-574C-A150-4AD51D486DCC}" srcOrd="0" destOrd="0" parTransId="{903ADC81-FCFC-6F49-BEEC-C4BA2FB2DB86}" sibTransId="{DEE6D6AA-25C5-DE40-82C0-BF37779C6298}"/>
    <dgm:cxn modelId="{A61FB675-7CE8-47EC-84FF-507D46E2DB63}" type="presOf" srcId="{DE7C6A77-F221-D841-813F-AD33DD04CF9E}" destId="{478B66F1-FB18-1A4C-9275-168BCC8ACD9F}" srcOrd="0" destOrd="0" presId="urn:microsoft.com/office/officeart/2005/8/layout/default#1"/>
    <dgm:cxn modelId="{3BDE4756-B41F-4A45-819B-46BD9BA87686}" srcId="{52DFD666-163F-E244-9652-C8761813AF9F}" destId="{3E7048FD-1A42-7345-A0AE-B99488E6037C}" srcOrd="0" destOrd="0" parTransId="{79481775-1D95-C34C-B1DA-666FAB4CF76A}" sibTransId="{72C67E40-76A9-8D41-8F98-6BAC53C520DC}"/>
    <dgm:cxn modelId="{0BF8DB32-71AE-486A-9BE5-57F3031CD3B3}" type="presOf" srcId="{51D948EC-1876-724A-BBF8-5B1B6E40799E}" destId="{C9F54C5C-8A8C-F847-B82B-39DE9262F154}" srcOrd="0" destOrd="0" presId="urn:microsoft.com/office/officeart/2005/8/layout/default#1"/>
    <dgm:cxn modelId="{B50E12F5-7A61-4A78-8C7F-EFF43E4C6A71}" type="presOf" srcId="{E9D1FCB0-73B2-1144-BFA1-5C7AD5ED5CBF}" destId="{5D681988-7A89-B547-AD48-FBA0F87809A0}" srcOrd="0" destOrd="2" presId="urn:microsoft.com/office/officeart/2005/8/layout/default#1"/>
    <dgm:cxn modelId="{964FC222-E3B0-49F9-889E-341351B2A430}" type="presOf" srcId="{3E7048FD-1A42-7345-A0AE-B99488E6037C}" destId="{B20C0E7F-DA72-4741-838F-B215541149E0}" srcOrd="0" destOrd="1" presId="urn:microsoft.com/office/officeart/2005/8/layout/default#1"/>
    <dgm:cxn modelId="{98420087-46BC-164F-98C1-6D0632A9AA12}" srcId="{FCC9721F-3101-8449-8E88-A7043F0983DC}" destId="{4CE48727-10B2-FE4E-ACAA-23E074A1E8D1}" srcOrd="0" destOrd="0" parTransId="{58D1BA93-CAEA-564C-A1D9-78DD073E8B5F}" sibTransId="{4472282D-A2E9-C043-A5E7-B11DF0922A25}"/>
    <dgm:cxn modelId="{8A8793F1-C931-9F41-9F77-9594E9A9DF4A}" srcId="{FCC9721F-3101-8449-8E88-A7043F0983DC}" destId="{9AD94705-B1CE-354E-9C12-13BBCB0AA532}" srcOrd="4" destOrd="0" parTransId="{285BA2B6-A2CC-4F43-80F6-B8528594BF8C}" sibTransId="{0D3E2D48-A679-2640-A40B-4D8ED93CC4CC}"/>
    <dgm:cxn modelId="{9120C536-E52E-4BC9-8155-A065EC248CFB}" type="presOf" srcId="{5C4952A5-5ECC-2A4C-BE8C-A6E088FDACA5}" destId="{C82FFA1A-289F-4D4F-831F-6863B4BFE1E0}" srcOrd="0" destOrd="1" presId="urn:microsoft.com/office/officeart/2005/8/layout/default#1"/>
    <dgm:cxn modelId="{5774BE82-9618-3E49-8DA2-7C8BA00AF1DA}" srcId="{FCC9721F-3101-8449-8E88-A7043F0983DC}" destId="{52DFD666-163F-E244-9652-C8761813AF9F}" srcOrd="3" destOrd="0" parTransId="{1CA80AD2-5BE3-C343-AE02-B401624575F1}" sibTransId="{5655CF72-5737-8E46-A4E0-B9FB3051C5D2}"/>
    <dgm:cxn modelId="{537D4357-B168-4DEA-BA41-BD7BA8EFB44B}" type="presOf" srcId="{7E85D6DD-9198-DE4D-A75D-8245EFAFD45D}" destId="{00C0004D-86CE-A942-8FCC-31AE0D5DE8A8}" srcOrd="0" destOrd="2" presId="urn:microsoft.com/office/officeart/2005/8/layout/default#1"/>
    <dgm:cxn modelId="{DCA56F46-354E-C342-9143-CD7A67661A8B}" srcId="{51D948EC-1876-724A-BBF8-5B1B6E40799E}" destId="{85498CE0-7D17-E646-BDC0-7B5E1BE39094}" srcOrd="0" destOrd="0" parTransId="{0E2C508D-75A7-5848-9456-E7DE398D234C}" sibTransId="{84F91965-C46D-6C49-876F-1EB2E88F374A}"/>
    <dgm:cxn modelId="{90313931-5B3A-D444-921D-58E36B9FAB9D}" srcId="{E993531D-FA1A-B745-80E6-061CD8FA155F}" destId="{14A334B1-1DBA-4445-BC3D-2791AA69CCB4}" srcOrd="0" destOrd="0" parTransId="{DA33D17B-7AFF-7D44-BC40-E74B1B3789BA}" sibTransId="{64694EB3-4857-9D4E-8228-54A4550140BD}"/>
    <dgm:cxn modelId="{D2F55F82-3A7B-4633-81B3-520CEEA8C114}" type="presParOf" srcId="{4B462FE8-F44F-EF43-9D99-4F92D236A60D}" destId="{2B671576-F78E-184D-83E0-3BDB34F2F9FD}" srcOrd="0" destOrd="0" presId="urn:microsoft.com/office/officeart/2005/8/layout/default#1"/>
    <dgm:cxn modelId="{CFEB5A8C-BCBD-4E57-ACB4-7ED30CDE778E}" type="presParOf" srcId="{4B462FE8-F44F-EF43-9D99-4F92D236A60D}" destId="{12785612-653D-2446-957A-5A032943780C}" srcOrd="1" destOrd="0" presId="urn:microsoft.com/office/officeart/2005/8/layout/default#1"/>
    <dgm:cxn modelId="{BE4267AC-7846-4EE3-BB1C-8CA4046C0A4B}" type="presParOf" srcId="{4B462FE8-F44F-EF43-9D99-4F92D236A60D}" destId="{478B66F1-FB18-1A4C-9275-168BCC8ACD9F}" srcOrd="2" destOrd="0" presId="urn:microsoft.com/office/officeart/2005/8/layout/default#1"/>
    <dgm:cxn modelId="{067FF01B-3BF7-49E4-8417-93ACBE7F373D}" type="presParOf" srcId="{4B462FE8-F44F-EF43-9D99-4F92D236A60D}" destId="{81DFEF77-7EFC-C040-AF77-1756A46E174B}" srcOrd="3" destOrd="0" presId="urn:microsoft.com/office/officeart/2005/8/layout/default#1"/>
    <dgm:cxn modelId="{CD1013AE-B446-457D-BD67-F7846FBEC430}" type="presParOf" srcId="{4B462FE8-F44F-EF43-9D99-4F92D236A60D}" destId="{C82FFA1A-289F-4D4F-831F-6863B4BFE1E0}" srcOrd="4" destOrd="0" presId="urn:microsoft.com/office/officeart/2005/8/layout/default#1"/>
    <dgm:cxn modelId="{3C6DE773-C544-4D1A-A2D2-1BE281B87954}" type="presParOf" srcId="{4B462FE8-F44F-EF43-9D99-4F92D236A60D}" destId="{211E9EFE-9B7B-9246-8DCF-602D2DD6C51A}" srcOrd="5" destOrd="0" presId="urn:microsoft.com/office/officeart/2005/8/layout/default#1"/>
    <dgm:cxn modelId="{EF2DDA13-E6F0-49D8-84EF-A470102361EA}" type="presParOf" srcId="{4B462FE8-F44F-EF43-9D99-4F92D236A60D}" destId="{B20C0E7F-DA72-4741-838F-B215541149E0}" srcOrd="6" destOrd="0" presId="urn:microsoft.com/office/officeart/2005/8/layout/default#1"/>
    <dgm:cxn modelId="{AA633BB0-C558-4773-9167-7040AD200EE1}" type="presParOf" srcId="{4B462FE8-F44F-EF43-9D99-4F92D236A60D}" destId="{DB97BB53-39E6-1443-BBFB-D68AE46E7AEB}" srcOrd="7" destOrd="0" presId="urn:microsoft.com/office/officeart/2005/8/layout/default#1"/>
    <dgm:cxn modelId="{45966539-D12B-4F66-A5A2-AEC12483EB05}" type="presParOf" srcId="{4B462FE8-F44F-EF43-9D99-4F92D236A60D}" destId="{3588E3F2-C313-A045-995B-A34262437F42}" srcOrd="8" destOrd="0" presId="urn:microsoft.com/office/officeart/2005/8/layout/default#1"/>
    <dgm:cxn modelId="{4723074D-A62C-4A74-AD83-0DFCC2AC2B8F}" type="presParOf" srcId="{4B462FE8-F44F-EF43-9D99-4F92D236A60D}" destId="{E00C21EE-953E-CF42-BC95-BC47AE2C930C}" srcOrd="9" destOrd="0" presId="urn:microsoft.com/office/officeart/2005/8/layout/default#1"/>
    <dgm:cxn modelId="{56B296F0-D05D-4001-A2E5-5AFC150076E1}" type="presParOf" srcId="{4B462FE8-F44F-EF43-9D99-4F92D236A60D}" destId="{5D681988-7A89-B547-AD48-FBA0F87809A0}" srcOrd="10" destOrd="0" presId="urn:microsoft.com/office/officeart/2005/8/layout/default#1"/>
    <dgm:cxn modelId="{2F850F83-C632-4159-A34D-A8450652971E}" type="presParOf" srcId="{4B462FE8-F44F-EF43-9D99-4F92D236A60D}" destId="{7FE352FB-3F85-604F-AA31-E1F839A224F7}" srcOrd="11" destOrd="0" presId="urn:microsoft.com/office/officeart/2005/8/layout/default#1"/>
    <dgm:cxn modelId="{4C80DA71-84C0-4B04-A24B-8575C13A6F20}" type="presParOf" srcId="{4B462FE8-F44F-EF43-9D99-4F92D236A60D}" destId="{00C0004D-86CE-A942-8FCC-31AE0D5DE8A8}" srcOrd="12" destOrd="0" presId="urn:microsoft.com/office/officeart/2005/8/layout/default#1"/>
    <dgm:cxn modelId="{22465531-FD0D-4352-A48E-36838AF899F5}" type="presParOf" srcId="{4B462FE8-F44F-EF43-9D99-4F92D236A60D}" destId="{F7811AA7-36B3-824C-B5E5-C73F5CAC0747}" srcOrd="13" destOrd="0" presId="urn:microsoft.com/office/officeart/2005/8/layout/default#1"/>
    <dgm:cxn modelId="{9EE0374D-BF5A-4DFB-8381-139448D89D2D}" type="presParOf" srcId="{4B462FE8-F44F-EF43-9D99-4F92D236A60D}" destId="{C9F54C5C-8A8C-F847-B82B-39DE9262F154}" srcOrd="14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14EAD8-5038-0645-9CB9-3ABABEFB96F5}" type="doc">
      <dgm:prSet loTypeId="urn:microsoft.com/office/officeart/2005/8/layout/chart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88B396-682F-2D47-8FE4-349B5A2C2248}">
      <dgm:prSet phldrT="[Text]" custT="1"/>
      <dgm:spPr>
        <a:solidFill>
          <a:schemeClr val="tx2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600" b="1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Distribution</a:t>
          </a:r>
          <a:endParaRPr lang="en-US" sz="1600" b="1" dirty="0">
            <a:solidFill>
              <a:schemeClr val="bg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6415446-E087-EC48-A06D-8226D32D3E81}" type="parTrans" cxnId="{51445367-E0DA-8E40-9895-57FB4A77EB2A}">
      <dgm:prSet/>
      <dgm:spPr/>
      <dgm:t>
        <a:bodyPr/>
        <a:lstStyle/>
        <a:p>
          <a:endParaRPr lang="en-US"/>
        </a:p>
      </dgm:t>
    </dgm:pt>
    <dgm:pt modelId="{B353D76E-D93C-F84B-A223-65D8D7465D8E}" type="sibTrans" cxnId="{51445367-E0DA-8E40-9895-57FB4A77EB2A}">
      <dgm:prSet/>
      <dgm:spPr/>
      <dgm:t>
        <a:bodyPr/>
        <a:lstStyle/>
        <a:p>
          <a:endParaRPr lang="en-US"/>
        </a:p>
      </dgm:t>
    </dgm:pt>
    <dgm:pt modelId="{5A4A4A52-D1E5-3C45-A72E-3F60D995C5D2}">
      <dgm:prSet custT="1"/>
      <dgm:spPr>
        <a:solidFill>
          <a:schemeClr val="tx2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400" b="1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primary service used by stations to exchange MPDUs when the MPDUs must traverse the DS to get from a station in one BSS to a station in another BSS</a:t>
          </a:r>
        </a:p>
      </dgm:t>
    </dgm:pt>
    <dgm:pt modelId="{74E5875A-82C2-114E-A3F7-95C9C7ECF7F1}" type="parTrans" cxnId="{425E6713-81F9-0244-9694-2607FB402DEB}">
      <dgm:prSet/>
      <dgm:spPr/>
      <dgm:t>
        <a:bodyPr/>
        <a:lstStyle/>
        <a:p>
          <a:endParaRPr lang="en-US"/>
        </a:p>
      </dgm:t>
    </dgm:pt>
    <dgm:pt modelId="{3397794D-2D0F-D940-92A9-D6A3FDCEB8A0}" type="sibTrans" cxnId="{425E6713-81F9-0244-9694-2607FB402DEB}">
      <dgm:prSet/>
      <dgm:spPr/>
      <dgm:t>
        <a:bodyPr/>
        <a:lstStyle/>
        <a:p>
          <a:endParaRPr lang="en-US"/>
        </a:p>
      </dgm:t>
    </dgm:pt>
    <dgm:pt modelId="{438F0B3F-9002-DE4A-BAA4-6D47C58F65ED}">
      <dgm:prSet custT="1"/>
      <dgm:spPr>
        <a:solidFill>
          <a:schemeClr val="tx2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600" b="1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 </a:t>
          </a:r>
        </a:p>
      </dgm:t>
    </dgm:pt>
    <dgm:pt modelId="{AFC7D1DB-01DF-1B4A-8EDA-A65A3F093E83}" type="parTrans" cxnId="{0CCA2E27-C412-144A-9386-7C3E8700B4FF}">
      <dgm:prSet/>
      <dgm:spPr/>
      <dgm:t>
        <a:bodyPr/>
        <a:lstStyle/>
        <a:p>
          <a:endParaRPr lang="en-US"/>
        </a:p>
      </dgm:t>
    </dgm:pt>
    <dgm:pt modelId="{0541DE16-6E25-5F4E-81FB-5009A62C6A79}" type="sibTrans" cxnId="{0CCA2E27-C412-144A-9386-7C3E8700B4FF}">
      <dgm:prSet/>
      <dgm:spPr/>
      <dgm:t>
        <a:bodyPr/>
        <a:lstStyle/>
        <a:p>
          <a:endParaRPr lang="en-US"/>
        </a:p>
      </dgm:t>
    </dgm:pt>
    <dgm:pt modelId="{5F6D22B2-805E-704B-B4F7-F4ECC5D933A1}">
      <dgm:prSet custT="1"/>
      <dgm:spPr>
        <a:solidFill>
          <a:schemeClr val="tx2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400" b="1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Enables transfer of data between a station on an IEEE 802.11 LAN and a station on an integrated IEEE 802.x LAN</a:t>
          </a:r>
        </a:p>
      </dgm:t>
    </dgm:pt>
    <dgm:pt modelId="{62F578A4-FDBE-0E47-9155-277CAFC4A5F5}" type="parTrans" cxnId="{62C65540-16B5-7746-845B-989940C31F9F}">
      <dgm:prSet/>
      <dgm:spPr/>
      <dgm:t>
        <a:bodyPr/>
        <a:lstStyle/>
        <a:p>
          <a:endParaRPr lang="en-US"/>
        </a:p>
      </dgm:t>
    </dgm:pt>
    <dgm:pt modelId="{56A51ABF-87F1-B041-BB87-86B351B73A31}" type="sibTrans" cxnId="{62C65540-16B5-7746-845B-989940C31F9F}">
      <dgm:prSet/>
      <dgm:spPr/>
      <dgm:t>
        <a:bodyPr/>
        <a:lstStyle/>
        <a:p>
          <a:endParaRPr lang="en-US"/>
        </a:p>
      </dgm:t>
    </dgm:pt>
    <dgm:pt modelId="{57425339-85CA-7948-922E-402ABBF3036D}">
      <dgm:prSet custT="1"/>
      <dgm:spPr>
        <a:solidFill>
          <a:schemeClr val="tx2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400" b="1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Takes care of any address translation and media conversion logic required for the exchange of data</a:t>
          </a:r>
          <a:endParaRPr lang="en-US" sz="1400" b="1" dirty="0">
            <a:solidFill>
              <a:schemeClr val="bg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ABB77F0-DBF4-A741-82AD-4706DF5D74B6}" type="parTrans" cxnId="{0003A149-E830-8A47-BF07-79E3850428AD}">
      <dgm:prSet/>
      <dgm:spPr/>
      <dgm:t>
        <a:bodyPr/>
        <a:lstStyle/>
        <a:p>
          <a:endParaRPr lang="en-US"/>
        </a:p>
      </dgm:t>
    </dgm:pt>
    <dgm:pt modelId="{1CAEB1F6-BAC7-364D-9C6F-529E363AE41F}" type="sibTrans" cxnId="{0003A149-E830-8A47-BF07-79E3850428AD}">
      <dgm:prSet/>
      <dgm:spPr/>
      <dgm:t>
        <a:bodyPr/>
        <a:lstStyle/>
        <a:p>
          <a:endParaRPr lang="en-US"/>
        </a:p>
      </dgm:t>
    </dgm:pt>
    <dgm:pt modelId="{07BC7B9F-9332-7C4C-91D7-352A45447577}" type="pres">
      <dgm:prSet presAssocID="{0C14EAD8-5038-0645-9CB9-3ABABEFB96F5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85A083-934D-7543-B475-0BF8C209B93E}" type="pres">
      <dgm:prSet presAssocID="{0C14EAD8-5038-0645-9CB9-3ABABEFB96F5}" presName="wedge1" presStyleLbl="node1" presStyleIdx="0" presStyleCnt="2" custScaleX="98664" custScaleY="109379"/>
      <dgm:spPr/>
      <dgm:t>
        <a:bodyPr/>
        <a:lstStyle/>
        <a:p>
          <a:endParaRPr lang="en-US"/>
        </a:p>
      </dgm:t>
    </dgm:pt>
    <dgm:pt modelId="{3E68D98B-FB9F-1F4A-9E87-3FF38B8F0C70}" type="pres">
      <dgm:prSet presAssocID="{0C14EAD8-5038-0645-9CB9-3ABABEFB96F5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A6B504-FA2E-1B40-8E3A-8E74D90A652A}" type="pres">
      <dgm:prSet presAssocID="{0C14EAD8-5038-0645-9CB9-3ABABEFB96F5}" presName="wedge2" presStyleLbl="node1" presStyleIdx="1" presStyleCnt="2" custScaleX="119048" custScaleY="109379"/>
      <dgm:spPr/>
      <dgm:t>
        <a:bodyPr/>
        <a:lstStyle/>
        <a:p>
          <a:endParaRPr lang="en-US"/>
        </a:p>
      </dgm:t>
    </dgm:pt>
    <dgm:pt modelId="{7D9AE965-B3FE-8A46-A6AC-4B01AB7213F3}" type="pres">
      <dgm:prSet presAssocID="{0C14EAD8-5038-0645-9CB9-3ABABEFB96F5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DC357B-6E77-43AC-8BD3-FC495E6CFEC9}" type="presOf" srcId="{57425339-85CA-7948-922E-402ABBF3036D}" destId="{7D9AE965-B3FE-8A46-A6AC-4B01AB7213F3}" srcOrd="1" destOrd="2" presId="urn:microsoft.com/office/officeart/2005/8/layout/chart3"/>
    <dgm:cxn modelId="{871EE8B4-37AF-4ED6-B24D-9E2EC8362ABC}" type="presOf" srcId="{5F6D22B2-805E-704B-B4F7-F4ECC5D933A1}" destId="{41A6B504-FA2E-1B40-8E3A-8E74D90A652A}" srcOrd="0" destOrd="1" presId="urn:microsoft.com/office/officeart/2005/8/layout/chart3"/>
    <dgm:cxn modelId="{425E6713-81F9-0244-9694-2607FB402DEB}" srcId="{0988B396-682F-2D47-8FE4-349B5A2C2248}" destId="{5A4A4A52-D1E5-3C45-A72E-3F60D995C5D2}" srcOrd="0" destOrd="0" parTransId="{74E5875A-82C2-114E-A3F7-95C9C7ECF7F1}" sibTransId="{3397794D-2D0F-D940-92A9-D6A3FDCEB8A0}"/>
    <dgm:cxn modelId="{9FAB00A6-FC9B-4FCA-9744-C54795AC3855}" type="presOf" srcId="{5F6D22B2-805E-704B-B4F7-F4ECC5D933A1}" destId="{7D9AE965-B3FE-8A46-A6AC-4B01AB7213F3}" srcOrd="1" destOrd="1" presId="urn:microsoft.com/office/officeart/2005/8/layout/chart3"/>
    <dgm:cxn modelId="{5684088F-2E21-4214-8B73-244DD54CB481}" type="presOf" srcId="{0988B396-682F-2D47-8FE4-349B5A2C2248}" destId="{3E68D98B-FB9F-1F4A-9E87-3FF38B8F0C70}" srcOrd="1" destOrd="0" presId="urn:microsoft.com/office/officeart/2005/8/layout/chart3"/>
    <dgm:cxn modelId="{0CCA2E27-C412-144A-9386-7C3E8700B4FF}" srcId="{0C14EAD8-5038-0645-9CB9-3ABABEFB96F5}" destId="{438F0B3F-9002-DE4A-BAA4-6D47C58F65ED}" srcOrd="1" destOrd="0" parTransId="{AFC7D1DB-01DF-1B4A-8EDA-A65A3F093E83}" sibTransId="{0541DE16-6E25-5F4E-81FB-5009A62C6A79}"/>
    <dgm:cxn modelId="{E25F7F16-5F8A-4017-96B5-70FDD5805292}" type="presOf" srcId="{5A4A4A52-D1E5-3C45-A72E-3F60D995C5D2}" destId="{3E68D98B-FB9F-1F4A-9E87-3FF38B8F0C70}" srcOrd="1" destOrd="1" presId="urn:microsoft.com/office/officeart/2005/8/layout/chart3"/>
    <dgm:cxn modelId="{E05A0784-D2BE-4677-A083-466123AB9BD6}" type="presOf" srcId="{438F0B3F-9002-DE4A-BAA4-6D47C58F65ED}" destId="{7D9AE965-B3FE-8A46-A6AC-4B01AB7213F3}" srcOrd="1" destOrd="0" presId="urn:microsoft.com/office/officeart/2005/8/layout/chart3"/>
    <dgm:cxn modelId="{10B0A2C6-E7E9-4ACC-BC25-ECBBF831A8F3}" type="presOf" srcId="{438F0B3F-9002-DE4A-BAA4-6D47C58F65ED}" destId="{41A6B504-FA2E-1B40-8E3A-8E74D90A652A}" srcOrd="0" destOrd="0" presId="urn:microsoft.com/office/officeart/2005/8/layout/chart3"/>
    <dgm:cxn modelId="{714F7FAF-3BE1-496E-BAD5-361F813C406F}" type="presOf" srcId="{0C14EAD8-5038-0645-9CB9-3ABABEFB96F5}" destId="{07BC7B9F-9332-7C4C-91D7-352A45447577}" srcOrd="0" destOrd="0" presId="urn:microsoft.com/office/officeart/2005/8/layout/chart3"/>
    <dgm:cxn modelId="{0003A149-E830-8A47-BF07-79E3850428AD}" srcId="{438F0B3F-9002-DE4A-BAA4-6D47C58F65ED}" destId="{57425339-85CA-7948-922E-402ABBF3036D}" srcOrd="1" destOrd="0" parTransId="{4ABB77F0-DBF4-A741-82AD-4706DF5D74B6}" sibTransId="{1CAEB1F6-BAC7-364D-9C6F-529E363AE41F}"/>
    <dgm:cxn modelId="{477A4648-39D6-42A0-8158-B7CA0E2CAEE3}" type="presOf" srcId="{5A4A4A52-D1E5-3C45-A72E-3F60D995C5D2}" destId="{5785A083-934D-7543-B475-0BF8C209B93E}" srcOrd="0" destOrd="1" presId="urn:microsoft.com/office/officeart/2005/8/layout/chart3"/>
    <dgm:cxn modelId="{A70994A3-950F-4CD6-BE49-73F4CF49BB9C}" type="presOf" srcId="{57425339-85CA-7948-922E-402ABBF3036D}" destId="{41A6B504-FA2E-1B40-8E3A-8E74D90A652A}" srcOrd="0" destOrd="2" presId="urn:microsoft.com/office/officeart/2005/8/layout/chart3"/>
    <dgm:cxn modelId="{62C65540-16B5-7746-845B-989940C31F9F}" srcId="{438F0B3F-9002-DE4A-BAA4-6D47C58F65ED}" destId="{5F6D22B2-805E-704B-B4F7-F4ECC5D933A1}" srcOrd="0" destOrd="0" parTransId="{62F578A4-FDBE-0E47-9155-277CAFC4A5F5}" sibTransId="{56A51ABF-87F1-B041-BB87-86B351B73A31}"/>
    <dgm:cxn modelId="{51445367-E0DA-8E40-9895-57FB4A77EB2A}" srcId="{0C14EAD8-5038-0645-9CB9-3ABABEFB96F5}" destId="{0988B396-682F-2D47-8FE4-349B5A2C2248}" srcOrd="0" destOrd="0" parTransId="{06415446-E087-EC48-A06D-8226D32D3E81}" sibTransId="{B353D76E-D93C-F84B-A223-65D8D7465D8E}"/>
    <dgm:cxn modelId="{BCB4BF2F-32E1-4B72-85E5-42DF76C0A704}" type="presOf" srcId="{0988B396-682F-2D47-8FE4-349B5A2C2248}" destId="{5785A083-934D-7543-B475-0BF8C209B93E}" srcOrd="0" destOrd="0" presId="urn:microsoft.com/office/officeart/2005/8/layout/chart3"/>
    <dgm:cxn modelId="{C13B19F2-D0D1-4E5B-9AA8-9BF98E4438B8}" type="presParOf" srcId="{07BC7B9F-9332-7C4C-91D7-352A45447577}" destId="{5785A083-934D-7543-B475-0BF8C209B93E}" srcOrd="0" destOrd="0" presId="urn:microsoft.com/office/officeart/2005/8/layout/chart3"/>
    <dgm:cxn modelId="{5FBDE78C-CD71-4457-A12F-8D667F76A01F}" type="presParOf" srcId="{07BC7B9F-9332-7C4C-91D7-352A45447577}" destId="{3E68D98B-FB9F-1F4A-9E87-3FF38B8F0C70}" srcOrd="1" destOrd="0" presId="urn:microsoft.com/office/officeart/2005/8/layout/chart3"/>
    <dgm:cxn modelId="{303A5B47-96A3-438E-A96C-4962771FAA4E}" type="presParOf" srcId="{07BC7B9F-9332-7C4C-91D7-352A45447577}" destId="{41A6B504-FA2E-1B40-8E3A-8E74D90A652A}" srcOrd="2" destOrd="0" presId="urn:microsoft.com/office/officeart/2005/8/layout/chart3"/>
    <dgm:cxn modelId="{778583C2-9DFC-49CE-B992-19314AB328F2}" type="presParOf" srcId="{07BC7B9F-9332-7C4C-91D7-352A45447577}" destId="{7D9AE965-B3FE-8A46-A6AC-4B01AB7213F3}" srcOrd="3" destOrd="0" presId="urn:microsoft.com/office/officeart/2005/8/layout/chart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12B460-9F95-B444-8856-212C72EDFF3F}" type="doc">
      <dgm:prSet loTypeId="urn:microsoft.com/office/officeart/2005/8/layout/vList6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9CED56-3738-E942-9509-6AED856B2303}">
      <dgm:prSet phldrT="[Text]" custT="1"/>
      <dgm:spPr/>
      <dgm:t>
        <a:bodyPr/>
        <a:lstStyle/>
        <a:p>
          <a:r>
            <a:rPr lang="en-US" sz="3600" dirty="0" smtClean="0"/>
            <a:t>No transition</a:t>
          </a:r>
          <a:endParaRPr lang="en-US" sz="3600" dirty="0"/>
        </a:p>
      </dgm:t>
    </dgm:pt>
    <dgm:pt modelId="{37050B0A-A9D2-E745-BF02-F23DD98FF13D}" type="parTrans" cxnId="{A8CD3969-7C7D-5D44-8A65-E4C28A7FEC38}">
      <dgm:prSet/>
      <dgm:spPr/>
      <dgm:t>
        <a:bodyPr/>
        <a:lstStyle/>
        <a:p>
          <a:endParaRPr lang="en-US" sz="1400"/>
        </a:p>
      </dgm:t>
    </dgm:pt>
    <dgm:pt modelId="{1FF6D3E2-5DB3-BE47-86EB-3CB406469B9D}" type="sibTrans" cxnId="{A8CD3969-7C7D-5D44-8A65-E4C28A7FEC38}">
      <dgm:prSet/>
      <dgm:spPr/>
      <dgm:t>
        <a:bodyPr/>
        <a:lstStyle/>
        <a:p>
          <a:endParaRPr lang="en-US" sz="1400"/>
        </a:p>
      </dgm:t>
    </dgm:pt>
    <dgm:pt modelId="{DE428DBC-C56B-DE47-ADD7-7310269832C7}">
      <dgm:prSet custT="1"/>
      <dgm:spPr/>
      <dgm:t>
        <a:bodyPr/>
        <a:lstStyle/>
        <a:p>
          <a:r>
            <a:rPr lang="en-US" sz="1800" dirty="0" smtClean="0">
              <a:solidFill>
                <a:schemeClr val="tx2">
                  <a:lumMod val="10000"/>
                </a:schemeClr>
              </a:solidFill>
            </a:rPr>
            <a:t>A station of this type is either stationary or moves only within the direct communication range of the communicating stations of a single BSS</a:t>
          </a:r>
        </a:p>
      </dgm:t>
    </dgm:pt>
    <dgm:pt modelId="{7BAB4A2C-826A-CB45-8D42-06A9E070CE0F}" type="parTrans" cxnId="{B203DB99-F7BB-BF42-87BE-A5B63F3F7DD5}">
      <dgm:prSet/>
      <dgm:spPr/>
      <dgm:t>
        <a:bodyPr/>
        <a:lstStyle/>
        <a:p>
          <a:endParaRPr lang="en-US" sz="1400"/>
        </a:p>
      </dgm:t>
    </dgm:pt>
    <dgm:pt modelId="{27837E83-4670-1C4C-973C-FEA8E0EF940F}" type="sibTrans" cxnId="{B203DB99-F7BB-BF42-87BE-A5B63F3F7DD5}">
      <dgm:prSet/>
      <dgm:spPr/>
      <dgm:t>
        <a:bodyPr/>
        <a:lstStyle/>
        <a:p>
          <a:endParaRPr lang="en-US" sz="1400"/>
        </a:p>
      </dgm:t>
    </dgm:pt>
    <dgm:pt modelId="{0A0A8FA2-C1F2-884B-AA08-CC72761AF4B2}">
      <dgm:prSet custT="1"/>
      <dgm:spPr/>
      <dgm:t>
        <a:bodyPr/>
        <a:lstStyle/>
        <a:p>
          <a:r>
            <a:rPr lang="en-US" sz="3600" dirty="0" smtClean="0"/>
            <a:t>BSS transition</a:t>
          </a:r>
        </a:p>
      </dgm:t>
    </dgm:pt>
    <dgm:pt modelId="{D397A6A9-0F1F-B24B-B75B-2AE7937DEDC1}" type="parTrans" cxnId="{A1B303D0-1F71-1642-B22E-00BE93C17199}">
      <dgm:prSet/>
      <dgm:spPr/>
      <dgm:t>
        <a:bodyPr/>
        <a:lstStyle/>
        <a:p>
          <a:endParaRPr lang="en-US" sz="1400"/>
        </a:p>
      </dgm:t>
    </dgm:pt>
    <dgm:pt modelId="{98E767CB-611E-5F40-A1F2-64F51C4A228C}" type="sibTrans" cxnId="{A1B303D0-1F71-1642-B22E-00BE93C17199}">
      <dgm:prSet/>
      <dgm:spPr/>
      <dgm:t>
        <a:bodyPr/>
        <a:lstStyle/>
        <a:p>
          <a:endParaRPr lang="en-US" sz="1400"/>
        </a:p>
      </dgm:t>
    </dgm:pt>
    <dgm:pt modelId="{65BAE304-9AE7-2244-BF5A-173EF41EFE01}">
      <dgm:prSet custT="1"/>
      <dgm:spPr/>
      <dgm:t>
        <a:bodyPr/>
        <a:lstStyle/>
        <a:p>
          <a:r>
            <a:rPr lang="en-US" sz="1600" dirty="0" smtClean="0">
              <a:solidFill>
                <a:schemeClr val="tx2">
                  <a:lumMod val="10000"/>
                </a:schemeClr>
              </a:solidFill>
            </a:rPr>
            <a:t>This is defined as a station movement from one BSS to another BSS within the same ESS</a:t>
          </a:r>
        </a:p>
      </dgm:t>
    </dgm:pt>
    <dgm:pt modelId="{45906F8A-553E-554B-A855-EE7C28A06EF3}" type="parTrans" cxnId="{481CEC59-10C4-324B-B6ED-9AD24EF5089C}">
      <dgm:prSet/>
      <dgm:spPr/>
      <dgm:t>
        <a:bodyPr/>
        <a:lstStyle/>
        <a:p>
          <a:endParaRPr lang="en-US" sz="1400"/>
        </a:p>
      </dgm:t>
    </dgm:pt>
    <dgm:pt modelId="{FE17A2E0-89F2-E949-9ACB-ABC9A0BDB675}" type="sibTrans" cxnId="{481CEC59-10C4-324B-B6ED-9AD24EF5089C}">
      <dgm:prSet/>
      <dgm:spPr/>
      <dgm:t>
        <a:bodyPr/>
        <a:lstStyle/>
        <a:p>
          <a:endParaRPr lang="en-US" sz="1400"/>
        </a:p>
      </dgm:t>
    </dgm:pt>
    <dgm:pt modelId="{F0CC00D8-5C92-3046-A73C-5C8BC400D4E9}">
      <dgm:prSet custT="1"/>
      <dgm:spPr/>
      <dgm:t>
        <a:bodyPr/>
        <a:lstStyle/>
        <a:p>
          <a:r>
            <a:rPr lang="en-US" sz="1600" dirty="0" smtClean="0">
              <a:solidFill>
                <a:schemeClr val="tx2">
                  <a:lumMod val="10000"/>
                </a:schemeClr>
              </a:solidFill>
            </a:rPr>
            <a:t>In this case, delivery of data to the station requires that the addressing capability be able to recognize the new location of the station</a:t>
          </a:r>
        </a:p>
      </dgm:t>
    </dgm:pt>
    <dgm:pt modelId="{F90D8F12-196E-4844-94D7-8C34D36D99DD}" type="parTrans" cxnId="{8C27C974-C08A-1541-A9EC-A04F16206FE7}">
      <dgm:prSet/>
      <dgm:spPr/>
      <dgm:t>
        <a:bodyPr/>
        <a:lstStyle/>
        <a:p>
          <a:endParaRPr lang="en-US" sz="1400"/>
        </a:p>
      </dgm:t>
    </dgm:pt>
    <dgm:pt modelId="{7ED9C1EB-BD4B-584B-A6AA-51FB71431527}" type="sibTrans" cxnId="{8C27C974-C08A-1541-A9EC-A04F16206FE7}">
      <dgm:prSet/>
      <dgm:spPr/>
      <dgm:t>
        <a:bodyPr/>
        <a:lstStyle/>
        <a:p>
          <a:endParaRPr lang="en-US" sz="1400"/>
        </a:p>
      </dgm:t>
    </dgm:pt>
    <dgm:pt modelId="{B9A4CAA9-6230-B746-9D0A-388FDFDCD1B1}">
      <dgm:prSet custT="1"/>
      <dgm:spPr/>
      <dgm:t>
        <a:bodyPr/>
        <a:lstStyle/>
        <a:p>
          <a:r>
            <a:rPr lang="en-US" sz="3600" dirty="0" smtClean="0"/>
            <a:t>ESS transition </a:t>
          </a:r>
        </a:p>
      </dgm:t>
    </dgm:pt>
    <dgm:pt modelId="{120D64A6-4C3E-674A-A109-0331B7E674F8}" type="parTrans" cxnId="{BEB5B556-B3B6-E04B-8DBB-E55BEAD69D74}">
      <dgm:prSet/>
      <dgm:spPr/>
      <dgm:t>
        <a:bodyPr/>
        <a:lstStyle/>
        <a:p>
          <a:endParaRPr lang="en-US" sz="1400"/>
        </a:p>
      </dgm:t>
    </dgm:pt>
    <dgm:pt modelId="{8197ACD0-3932-704B-9537-7B6A4071E4FC}" type="sibTrans" cxnId="{BEB5B556-B3B6-E04B-8DBB-E55BEAD69D74}">
      <dgm:prSet/>
      <dgm:spPr/>
      <dgm:t>
        <a:bodyPr/>
        <a:lstStyle/>
        <a:p>
          <a:endParaRPr lang="en-US" sz="1400"/>
        </a:p>
      </dgm:t>
    </dgm:pt>
    <dgm:pt modelId="{AE11D83B-7AF8-0549-A114-1806A0CB6D70}">
      <dgm:prSet custT="1"/>
      <dgm:spPr/>
      <dgm:t>
        <a:bodyPr/>
        <a:lstStyle/>
        <a:p>
          <a:r>
            <a:rPr lang="en-US" sz="1600" dirty="0" smtClean="0">
              <a:solidFill>
                <a:schemeClr val="tx2">
                  <a:lumMod val="10000"/>
                </a:schemeClr>
              </a:solidFill>
            </a:rPr>
            <a:t>This is defined as a station movement from a BSS in one ESS to a BSS within another ESS</a:t>
          </a:r>
        </a:p>
      </dgm:t>
    </dgm:pt>
    <dgm:pt modelId="{200DF0A3-226B-9B4F-9494-AD47D1696347}" type="parTrans" cxnId="{49E2DA95-56D0-9942-8D42-D2709C3E8C3C}">
      <dgm:prSet/>
      <dgm:spPr/>
      <dgm:t>
        <a:bodyPr/>
        <a:lstStyle/>
        <a:p>
          <a:endParaRPr lang="en-US" sz="1400"/>
        </a:p>
      </dgm:t>
    </dgm:pt>
    <dgm:pt modelId="{033B8BB4-57EF-5F4D-A2A9-3E5F873C2067}" type="sibTrans" cxnId="{49E2DA95-56D0-9942-8D42-D2709C3E8C3C}">
      <dgm:prSet/>
      <dgm:spPr/>
      <dgm:t>
        <a:bodyPr/>
        <a:lstStyle/>
        <a:p>
          <a:endParaRPr lang="en-US" sz="1400"/>
        </a:p>
      </dgm:t>
    </dgm:pt>
    <dgm:pt modelId="{9E835589-C81B-1746-822F-10E756F299C2}">
      <dgm:prSet custT="1"/>
      <dgm:spPr/>
      <dgm:t>
        <a:bodyPr/>
        <a:lstStyle/>
        <a:p>
          <a:r>
            <a:rPr lang="en-US" sz="1600" dirty="0" smtClean="0">
              <a:solidFill>
                <a:schemeClr val="tx2">
                  <a:lumMod val="10000"/>
                </a:schemeClr>
              </a:solidFill>
            </a:rPr>
            <a:t>Maintenance of upper-layer connections supported by 802.11 cannot be guaranteed</a:t>
          </a:r>
        </a:p>
      </dgm:t>
    </dgm:pt>
    <dgm:pt modelId="{7258363F-CB9F-E142-82DD-35DDBD5B3FAB}" type="parTrans" cxnId="{0D9572E7-5DC3-0840-96C9-77844FBAFD24}">
      <dgm:prSet/>
      <dgm:spPr/>
      <dgm:t>
        <a:bodyPr/>
        <a:lstStyle/>
        <a:p>
          <a:endParaRPr lang="en-US" sz="1400"/>
        </a:p>
      </dgm:t>
    </dgm:pt>
    <dgm:pt modelId="{42936265-885B-104F-8D25-53C5E4CB154A}" type="sibTrans" cxnId="{0D9572E7-5DC3-0840-96C9-77844FBAFD24}">
      <dgm:prSet/>
      <dgm:spPr/>
      <dgm:t>
        <a:bodyPr/>
        <a:lstStyle/>
        <a:p>
          <a:endParaRPr lang="en-US" sz="1400"/>
        </a:p>
      </dgm:t>
    </dgm:pt>
    <dgm:pt modelId="{FC2D3822-5C2A-AB48-BE4D-E088A68D614E}">
      <dgm:prSet custT="1"/>
      <dgm:spPr/>
      <dgm:t>
        <a:bodyPr/>
        <a:lstStyle/>
        <a:p>
          <a:r>
            <a:rPr lang="en-US" sz="1600" dirty="0" smtClean="0">
              <a:solidFill>
                <a:schemeClr val="tx2">
                  <a:lumMod val="10000"/>
                </a:schemeClr>
              </a:solidFill>
            </a:rPr>
            <a:t>Disruption of service is likely to occur</a:t>
          </a:r>
        </a:p>
      </dgm:t>
    </dgm:pt>
    <dgm:pt modelId="{9985C387-44E7-034D-B067-D03FA99BBE72}" type="parTrans" cxnId="{FB6EFFBB-1E86-8446-A131-68CBA8F688FD}">
      <dgm:prSet/>
      <dgm:spPr/>
      <dgm:t>
        <a:bodyPr/>
        <a:lstStyle/>
        <a:p>
          <a:endParaRPr lang="en-US" sz="1400"/>
        </a:p>
      </dgm:t>
    </dgm:pt>
    <dgm:pt modelId="{4DB9E17C-D551-2E4C-9B2A-D8AEB89E2036}" type="sibTrans" cxnId="{FB6EFFBB-1E86-8446-A131-68CBA8F688FD}">
      <dgm:prSet/>
      <dgm:spPr/>
      <dgm:t>
        <a:bodyPr/>
        <a:lstStyle/>
        <a:p>
          <a:endParaRPr lang="en-US" sz="1400"/>
        </a:p>
      </dgm:t>
    </dgm:pt>
    <dgm:pt modelId="{A00456A0-2DCA-0347-95BE-758A149681DB}" type="pres">
      <dgm:prSet presAssocID="{9E12B460-9F95-B444-8856-212C72EDFF3F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1B1B234-9B1A-1147-AD37-24D8594D47DD}" type="pres">
      <dgm:prSet presAssocID="{2A9CED56-3738-E942-9509-6AED856B2303}" presName="linNode" presStyleCnt="0"/>
      <dgm:spPr/>
    </dgm:pt>
    <dgm:pt modelId="{6B790D76-3D31-B246-AEF5-F7B4C873D0FE}" type="pres">
      <dgm:prSet presAssocID="{2A9CED56-3738-E942-9509-6AED856B2303}" presName="parent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5DB74C-3113-0B48-8DDF-7657A0FFEC1E}" type="pres">
      <dgm:prSet presAssocID="{2A9CED56-3738-E942-9509-6AED856B2303}" presName="childShp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352A5B-B941-2A41-A163-AA1628495CCB}" type="pres">
      <dgm:prSet presAssocID="{1FF6D3E2-5DB3-BE47-86EB-3CB406469B9D}" presName="spacing" presStyleCnt="0"/>
      <dgm:spPr/>
    </dgm:pt>
    <dgm:pt modelId="{2CF6BB2A-E298-784D-8FBE-8CBE5984598F}" type="pres">
      <dgm:prSet presAssocID="{0A0A8FA2-C1F2-884B-AA08-CC72761AF4B2}" presName="linNode" presStyleCnt="0"/>
      <dgm:spPr/>
    </dgm:pt>
    <dgm:pt modelId="{3CF29323-350A-AD43-A156-790666239BE2}" type="pres">
      <dgm:prSet presAssocID="{0A0A8FA2-C1F2-884B-AA08-CC72761AF4B2}" presName="parent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12197-3FE4-E249-9FE7-5D2D945A32DA}" type="pres">
      <dgm:prSet presAssocID="{0A0A8FA2-C1F2-884B-AA08-CC72761AF4B2}" presName="childShp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0944A9-0C73-1A44-B417-463410FB9076}" type="pres">
      <dgm:prSet presAssocID="{98E767CB-611E-5F40-A1F2-64F51C4A228C}" presName="spacing" presStyleCnt="0"/>
      <dgm:spPr/>
    </dgm:pt>
    <dgm:pt modelId="{5EA15372-A1DF-D040-868E-F2DBCD4046B3}" type="pres">
      <dgm:prSet presAssocID="{B9A4CAA9-6230-B746-9D0A-388FDFDCD1B1}" presName="linNode" presStyleCnt="0"/>
      <dgm:spPr/>
    </dgm:pt>
    <dgm:pt modelId="{D89311F1-2672-974B-A24A-B50A2FE041EE}" type="pres">
      <dgm:prSet presAssocID="{B9A4CAA9-6230-B746-9D0A-388FDFDCD1B1}" presName="parent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91B5C2-4A0C-3343-8A79-86C516708740}" type="pres">
      <dgm:prSet presAssocID="{B9A4CAA9-6230-B746-9D0A-388FDFDCD1B1}" presName="childShp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6EFFBB-1E86-8446-A131-68CBA8F688FD}" srcId="{B9A4CAA9-6230-B746-9D0A-388FDFDCD1B1}" destId="{FC2D3822-5C2A-AB48-BE4D-E088A68D614E}" srcOrd="2" destOrd="0" parTransId="{9985C387-44E7-034D-B067-D03FA99BBE72}" sibTransId="{4DB9E17C-D551-2E4C-9B2A-D8AEB89E2036}"/>
    <dgm:cxn modelId="{BEB5B556-B3B6-E04B-8DBB-E55BEAD69D74}" srcId="{9E12B460-9F95-B444-8856-212C72EDFF3F}" destId="{B9A4CAA9-6230-B746-9D0A-388FDFDCD1B1}" srcOrd="2" destOrd="0" parTransId="{120D64A6-4C3E-674A-A109-0331B7E674F8}" sibTransId="{8197ACD0-3932-704B-9537-7B6A4071E4FC}"/>
    <dgm:cxn modelId="{7A682902-7D60-4A31-9E9E-3A18C93092BC}" type="presOf" srcId="{9E12B460-9F95-B444-8856-212C72EDFF3F}" destId="{A00456A0-2DCA-0347-95BE-758A149681DB}" srcOrd="0" destOrd="0" presId="urn:microsoft.com/office/officeart/2005/8/layout/vList6"/>
    <dgm:cxn modelId="{63C1C8D4-C35D-4D90-84FA-BAB5401CEDAD}" type="presOf" srcId="{F0CC00D8-5C92-3046-A73C-5C8BC400D4E9}" destId="{33912197-3FE4-E249-9FE7-5D2D945A32DA}" srcOrd="0" destOrd="1" presId="urn:microsoft.com/office/officeart/2005/8/layout/vList6"/>
    <dgm:cxn modelId="{481CEC59-10C4-324B-B6ED-9AD24EF5089C}" srcId="{0A0A8FA2-C1F2-884B-AA08-CC72761AF4B2}" destId="{65BAE304-9AE7-2244-BF5A-173EF41EFE01}" srcOrd="0" destOrd="0" parTransId="{45906F8A-553E-554B-A855-EE7C28A06EF3}" sibTransId="{FE17A2E0-89F2-E949-9ACB-ABC9A0BDB675}"/>
    <dgm:cxn modelId="{244410BE-7DE6-4B44-807E-B1055580A511}" type="presOf" srcId="{DE428DBC-C56B-DE47-ADD7-7310269832C7}" destId="{3F5DB74C-3113-0B48-8DDF-7657A0FFEC1E}" srcOrd="0" destOrd="0" presId="urn:microsoft.com/office/officeart/2005/8/layout/vList6"/>
    <dgm:cxn modelId="{A1B303D0-1F71-1642-B22E-00BE93C17199}" srcId="{9E12B460-9F95-B444-8856-212C72EDFF3F}" destId="{0A0A8FA2-C1F2-884B-AA08-CC72761AF4B2}" srcOrd="1" destOrd="0" parTransId="{D397A6A9-0F1F-B24B-B75B-2AE7937DEDC1}" sibTransId="{98E767CB-611E-5F40-A1F2-64F51C4A228C}"/>
    <dgm:cxn modelId="{FC01B7A2-7E53-4B6B-A638-90C64DA45761}" type="presOf" srcId="{B9A4CAA9-6230-B746-9D0A-388FDFDCD1B1}" destId="{D89311F1-2672-974B-A24A-B50A2FE041EE}" srcOrd="0" destOrd="0" presId="urn:microsoft.com/office/officeart/2005/8/layout/vList6"/>
    <dgm:cxn modelId="{0D9572E7-5DC3-0840-96C9-77844FBAFD24}" srcId="{B9A4CAA9-6230-B746-9D0A-388FDFDCD1B1}" destId="{9E835589-C81B-1746-822F-10E756F299C2}" srcOrd="1" destOrd="0" parTransId="{7258363F-CB9F-E142-82DD-35DDBD5B3FAB}" sibTransId="{42936265-885B-104F-8D25-53C5E4CB154A}"/>
    <dgm:cxn modelId="{B203DB99-F7BB-BF42-87BE-A5B63F3F7DD5}" srcId="{2A9CED56-3738-E942-9509-6AED856B2303}" destId="{DE428DBC-C56B-DE47-ADD7-7310269832C7}" srcOrd="0" destOrd="0" parTransId="{7BAB4A2C-826A-CB45-8D42-06A9E070CE0F}" sibTransId="{27837E83-4670-1C4C-973C-FEA8E0EF940F}"/>
    <dgm:cxn modelId="{A8CD3969-7C7D-5D44-8A65-E4C28A7FEC38}" srcId="{9E12B460-9F95-B444-8856-212C72EDFF3F}" destId="{2A9CED56-3738-E942-9509-6AED856B2303}" srcOrd="0" destOrd="0" parTransId="{37050B0A-A9D2-E745-BF02-F23DD98FF13D}" sibTransId="{1FF6D3E2-5DB3-BE47-86EB-3CB406469B9D}"/>
    <dgm:cxn modelId="{4E63890E-6508-4655-B466-C867D63B2DEA}" type="presOf" srcId="{2A9CED56-3738-E942-9509-6AED856B2303}" destId="{6B790D76-3D31-B246-AEF5-F7B4C873D0FE}" srcOrd="0" destOrd="0" presId="urn:microsoft.com/office/officeart/2005/8/layout/vList6"/>
    <dgm:cxn modelId="{983118EE-72B2-4DFC-AD21-459A5D591702}" type="presOf" srcId="{0A0A8FA2-C1F2-884B-AA08-CC72761AF4B2}" destId="{3CF29323-350A-AD43-A156-790666239BE2}" srcOrd="0" destOrd="0" presId="urn:microsoft.com/office/officeart/2005/8/layout/vList6"/>
    <dgm:cxn modelId="{F9D7EF34-999F-407D-8A62-1B9339BAACE8}" type="presOf" srcId="{AE11D83B-7AF8-0549-A114-1806A0CB6D70}" destId="{3691B5C2-4A0C-3343-8A79-86C516708740}" srcOrd="0" destOrd="0" presId="urn:microsoft.com/office/officeart/2005/8/layout/vList6"/>
    <dgm:cxn modelId="{49E2DA95-56D0-9942-8D42-D2709C3E8C3C}" srcId="{B9A4CAA9-6230-B746-9D0A-388FDFDCD1B1}" destId="{AE11D83B-7AF8-0549-A114-1806A0CB6D70}" srcOrd="0" destOrd="0" parTransId="{200DF0A3-226B-9B4F-9494-AD47D1696347}" sibTransId="{033B8BB4-57EF-5F4D-A2A9-3E5F873C2067}"/>
    <dgm:cxn modelId="{177C27BE-C856-45EA-94CB-065A59FCA4C3}" type="presOf" srcId="{65BAE304-9AE7-2244-BF5A-173EF41EFE01}" destId="{33912197-3FE4-E249-9FE7-5D2D945A32DA}" srcOrd="0" destOrd="0" presId="urn:microsoft.com/office/officeart/2005/8/layout/vList6"/>
    <dgm:cxn modelId="{DA005B1E-7AF2-4912-9CE3-DD32A86B1CDB}" type="presOf" srcId="{9E835589-C81B-1746-822F-10E756F299C2}" destId="{3691B5C2-4A0C-3343-8A79-86C516708740}" srcOrd="0" destOrd="1" presId="urn:microsoft.com/office/officeart/2005/8/layout/vList6"/>
    <dgm:cxn modelId="{8C27C974-C08A-1541-A9EC-A04F16206FE7}" srcId="{0A0A8FA2-C1F2-884B-AA08-CC72761AF4B2}" destId="{F0CC00D8-5C92-3046-A73C-5C8BC400D4E9}" srcOrd="1" destOrd="0" parTransId="{F90D8F12-196E-4844-94D7-8C34D36D99DD}" sibTransId="{7ED9C1EB-BD4B-584B-A6AA-51FB71431527}"/>
    <dgm:cxn modelId="{6AAD6B6F-440B-4091-9E08-B871D2248074}" type="presOf" srcId="{FC2D3822-5C2A-AB48-BE4D-E088A68D614E}" destId="{3691B5C2-4A0C-3343-8A79-86C516708740}" srcOrd="0" destOrd="2" presId="urn:microsoft.com/office/officeart/2005/8/layout/vList6"/>
    <dgm:cxn modelId="{E841B2D3-3789-423B-8426-51A151737541}" type="presParOf" srcId="{A00456A0-2DCA-0347-95BE-758A149681DB}" destId="{B1B1B234-9B1A-1147-AD37-24D8594D47DD}" srcOrd="0" destOrd="0" presId="urn:microsoft.com/office/officeart/2005/8/layout/vList6"/>
    <dgm:cxn modelId="{B2170208-562B-46BC-A388-7AE8375D2D07}" type="presParOf" srcId="{B1B1B234-9B1A-1147-AD37-24D8594D47DD}" destId="{6B790D76-3D31-B246-AEF5-F7B4C873D0FE}" srcOrd="0" destOrd="0" presId="urn:microsoft.com/office/officeart/2005/8/layout/vList6"/>
    <dgm:cxn modelId="{EC832503-CF57-4DB3-90D6-1AA4B97BE640}" type="presParOf" srcId="{B1B1B234-9B1A-1147-AD37-24D8594D47DD}" destId="{3F5DB74C-3113-0B48-8DDF-7657A0FFEC1E}" srcOrd="1" destOrd="0" presId="urn:microsoft.com/office/officeart/2005/8/layout/vList6"/>
    <dgm:cxn modelId="{117AFF60-9062-48E6-B6B0-0B1766113707}" type="presParOf" srcId="{A00456A0-2DCA-0347-95BE-758A149681DB}" destId="{0D352A5B-B941-2A41-A163-AA1628495CCB}" srcOrd="1" destOrd="0" presId="urn:microsoft.com/office/officeart/2005/8/layout/vList6"/>
    <dgm:cxn modelId="{3112FB62-9CB2-4E7E-8C2C-75959883D65A}" type="presParOf" srcId="{A00456A0-2DCA-0347-95BE-758A149681DB}" destId="{2CF6BB2A-E298-784D-8FBE-8CBE5984598F}" srcOrd="2" destOrd="0" presId="urn:microsoft.com/office/officeart/2005/8/layout/vList6"/>
    <dgm:cxn modelId="{EC4F1EE7-6D27-4AF8-9BE1-3908F5A741D4}" type="presParOf" srcId="{2CF6BB2A-E298-784D-8FBE-8CBE5984598F}" destId="{3CF29323-350A-AD43-A156-790666239BE2}" srcOrd="0" destOrd="0" presId="urn:microsoft.com/office/officeart/2005/8/layout/vList6"/>
    <dgm:cxn modelId="{69A94340-F845-4C76-A61B-3E7513ECC14E}" type="presParOf" srcId="{2CF6BB2A-E298-784D-8FBE-8CBE5984598F}" destId="{33912197-3FE4-E249-9FE7-5D2D945A32DA}" srcOrd="1" destOrd="0" presId="urn:microsoft.com/office/officeart/2005/8/layout/vList6"/>
    <dgm:cxn modelId="{0BFE1DA0-CA44-4091-ADF5-F983E0A3DBF9}" type="presParOf" srcId="{A00456A0-2DCA-0347-95BE-758A149681DB}" destId="{CD0944A9-0C73-1A44-B417-463410FB9076}" srcOrd="3" destOrd="0" presId="urn:microsoft.com/office/officeart/2005/8/layout/vList6"/>
    <dgm:cxn modelId="{9A061FD6-6DB7-4900-938B-05664C0F7C8C}" type="presParOf" srcId="{A00456A0-2DCA-0347-95BE-758A149681DB}" destId="{5EA15372-A1DF-D040-868E-F2DBCD4046B3}" srcOrd="4" destOrd="0" presId="urn:microsoft.com/office/officeart/2005/8/layout/vList6"/>
    <dgm:cxn modelId="{F875A785-ABF3-4003-AB89-302E98B2E4ED}" type="presParOf" srcId="{5EA15372-A1DF-D040-868E-F2DBCD4046B3}" destId="{D89311F1-2672-974B-A24A-B50A2FE041EE}" srcOrd="0" destOrd="0" presId="urn:microsoft.com/office/officeart/2005/8/layout/vList6"/>
    <dgm:cxn modelId="{CFEA8DAC-0E1A-4F0F-AF9D-E7549E56C7F2}" type="presParOf" srcId="{5EA15372-A1DF-D040-868E-F2DBCD4046B3}" destId="{3691B5C2-4A0C-3343-8A79-86C51670874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887500-67B5-F544-9694-288DFE0C78FD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8F3318-7218-C046-B93D-417CA8226015}">
      <dgm:prSet phldrT="[Text]"/>
      <dgm:spPr>
        <a:solidFill>
          <a:schemeClr val="tx2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dirty="0" smtClean="0">
              <a:solidFill>
                <a:schemeClr val="tx2">
                  <a:lumMod val="10000"/>
                </a:schemeClr>
              </a:solidFill>
            </a:rPr>
            <a:t>Wired Equivalent Privacy (WEP)</a:t>
          </a:r>
          <a:endParaRPr lang="en-US" dirty="0">
            <a:solidFill>
              <a:schemeClr val="tx2">
                <a:lumMod val="10000"/>
              </a:schemeClr>
            </a:solidFill>
          </a:endParaRPr>
        </a:p>
      </dgm:t>
    </dgm:pt>
    <dgm:pt modelId="{75701130-DE7C-B947-8AA9-5B8700735C63}" type="parTrans" cxnId="{3C72163B-456C-FD4E-8B84-3BD0AC28438B}">
      <dgm:prSet/>
      <dgm:spPr/>
      <dgm:t>
        <a:bodyPr/>
        <a:lstStyle/>
        <a:p>
          <a:endParaRPr lang="en-US"/>
        </a:p>
      </dgm:t>
    </dgm:pt>
    <dgm:pt modelId="{C8C40A7F-0287-4946-83D5-A9122B386459}" type="sibTrans" cxnId="{3C72163B-456C-FD4E-8B84-3BD0AC28438B}">
      <dgm:prSet/>
      <dgm:spPr/>
      <dgm:t>
        <a:bodyPr/>
        <a:lstStyle/>
        <a:p>
          <a:endParaRPr lang="en-US"/>
        </a:p>
      </dgm:t>
    </dgm:pt>
    <dgm:pt modelId="{A8267C53-33AE-3242-A766-AF8CC99F64F5}">
      <dgm:prSet/>
      <dgm:spPr>
        <a:ln>
          <a:solidFill>
            <a:schemeClr val="bg2"/>
          </a:solidFill>
        </a:ln>
      </dgm:spPr>
      <dgm:t>
        <a:bodyPr/>
        <a:lstStyle/>
        <a:p>
          <a:r>
            <a:rPr lang="en-US" dirty="0" smtClean="0"/>
            <a:t>The privacy portion of the 802.11 standard</a:t>
          </a:r>
        </a:p>
      </dgm:t>
    </dgm:pt>
    <dgm:pt modelId="{B9064DFC-B3CD-C24D-818E-725213388B54}" type="parTrans" cxnId="{EEDE305C-93EA-404C-A4BE-62B707741C1B}">
      <dgm:prSet/>
      <dgm:spPr/>
      <dgm:t>
        <a:bodyPr/>
        <a:lstStyle/>
        <a:p>
          <a:endParaRPr lang="en-US"/>
        </a:p>
      </dgm:t>
    </dgm:pt>
    <dgm:pt modelId="{FDA60FE7-8998-0748-838D-1C58860A4E49}" type="sibTrans" cxnId="{EEDE305C-93EA-404C-A4BE-62B707741C1B}">
      <dgm:prSet/>
      <dgm:spPr/>
      <dgm:t>
        <a:bodyPr/>
        <a:lstStyle/>
        <a:p>
          <a:endParaRPr lang="en-US"/>
        </a:p>
      </dgm:t>
    </dgm:pt>
    <dgm:pt modelId="{C1C7597E-E550-644E-9FB4-4DE3E077765D}">
      <dgm:prSet/>
      <dgm:spPr>
        <a:ln>
          <a:solidFill>
            <a:schemeClr val="bg2"/>
          </a:solidFill>
        </a:ln>
      </dgm:spPr>
      <dgm:t>
        <a:bodyPr/>
        <a:lstStyle/>
        <a:p>
          <a:r>
            <a:rPr lang="en-US" dirty="0" smtClean="0"/>
            <a:t>Contained major weaknesses</a:t>
          </a:r>
        </a:p>
      </dgm:t>
    </dgm:pt>
    <dgm:pt modelId="{AFBAEB37-37C3-864A-AB40-5D0AE0C15E63}" type="parTrans" cxnId="{319CFA09-4F51-8F42-8EC7-E4D7E943B238}">
      <dgm:prSet/>
      <dgm:spPr/>
      <dgm:t>
        <a:bodyPr/>
        <a:lstStyle/>
        <a:p>
          <a:endParaRPr lang="en-US"/>
        </a:p>
      </dgm:t>
    </dgm:pt>
    <dgm:pt modelId="{90779ABE-514F-6640-89A8-CDDCBBE19C85}" type="sibTrans" cxnId="{319CFA09-4F51-8F42-8EC7-E4D7E943B238}">
      <dgm:prSet/>
      <dgm:spPr/>
      <dgm:t>
        <a:bodyPr/>
        <a:lstStyle/>
        <a:p>
          <a:endParaRPr lang="en-US"/>
        </a:p>
      </dgm:t>
    </dgm:pt>
    <dgm:pt modelId="{64FA65DF-1936-894F-95D5-014B0881DA83}">
      <dgm:prSet/>
      <dgm:spPr>
        <a:solidFill>
          <a:schemeClr val="tx2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dirty="0" smtClean="0">
              <a:solidFill>
                <a:schemeClr val="tx2">
                  <a:lumMod val="10000"/>
                </a:schemeClr>
              </a:solidFill>
            </a:rPr>
            <a:t>Wi-Fi Protected Access (WPA)</a:t>
          </a:r>
        </a:p>
      </dgm:t>
    </dgm:pt>
    <dgm:pt modelId="{68452858-4E0C-754A-A533-07F9F986C4D7}" type="parTrans" cxnId="{FF1EA836-DD34-5547-9DB0-AE11DC2894B6}">
      <dgm:prSet/>
      <dgm:spPr/>
      <dgm:t>
        <a:bodyPr/>
        <a:lstStyle/>
        <a:p>
          <a:endParaRPr lang="en-US"/>
        </a:p>
      </dgm:t>
    </dgm:pt>
    <dgm:pt modelId="{886ECD8A-5CF1-A444-A667-706A11B52D26}" type="sibTrans" cxnId="{FF1EA836-DD34-5547-9DB0-AE11DC2894B6}">
      <dgm:prSet/>
      <dgm:spPr/>
      <dgm:t>
        <a:bodyPr/>
        <a:lstStyle/>
        <a:p>
          <a:endParaRPr lang="en-US"/>
        </a:p>
      </dgm:t>
    </dgm:pt>
    <dgm:pt modelId="{6276E049-DEF2-C240-9B52-BD6A02B47E07}">
      <dgm:prSet/>
      <dgm:spPr>
        <a:ln>
          <a:solidFill>
            <a:schemeClr val="bg2"/>
          </a:solidFill>
        </a:ln>
      </dgm:spPr>
      <dgm:t>
        <a:bodyPr/>
        <a:lstStyle/>
        <a:p>
          <a:r>
            <a:rPr lang="en-US" dirty="0" smtClean="0"/>
            <a:t>A set of security mechanisms that eliminates most 802.11 security issues </a:t>
          </a:r>
        </a:p>
      </dgm:t>
    </dgm:pt>
    <dgm:pt modelId="{2FD07A09-62CA-814E-AE1C-9AF25973CF7C}" type="parTrans" cxnId="{3ABFC73B-E8C8-0A43-865C-405114F25E0D}">
      <dgm:prSet/>
      <dgm:spPr/>
      <dgm:t>
        <a:bodyPr/>
        <a:lstStyle/>
        <a:p>
          <a:endParaRPr lang="en-US"/>
        </a:p>
      </dgm:t>
    </dgm:pt>
    <dgm:pt modelId="{69D7196A-7291-574E-B4E4-1E4545BF581F}" type="sibTrans" cxnId="{3ABFC73B-E8C8-0A43-865C-405114F25E0D}">
      <dgm:prSet/>
      <dgm:spPr/>
      <dgm:t>
        <a:bodyPr/>
        <a:lstStyle/>
        <a:p>
          <a:endParaRPr lang="en-US"/>
        </a:p>
      </dgm:t>
    </dgm:pt>
    <dgm:pt modelId="{7A05120C-17EB-1A42-9CFC-8F479B782749}">
      <dgm:prSet/>
      <dgm:spPr>
        <a:ln>
          <a:solidFill>
            <a:schemeClr val="bg2"/>
          </a:solidFill>
        </a:ln>
      </dgm:spPr>
      <dgm:t>
        <a:bodyPr/>
        <a:lstStyle/>
        <a:p>
          <a:r>
            <a:rPr lang="en-US" dirty="0" smtClean="0"/>
            <a:t>Based on the current state of the 802.11i standard</a:t>
          </a:r>
        </a:p>
      </dgm:t>
    </dgm:pt>
    <dgm:pt modelId="{9E7428AD-ABC2-5843-BA7E-16E011C7C4C7}" type="parTrans" cxnId="{9E924A4A-1504-B644-8102-BF58A75D7D59}">
      <dgm:prSet/>
      <dgm:spPr/>
      <dgm:t>
        <a:bodyPr/>
        <a:lstStyle/>
        <a:p>
          <a:endParaRPr lang="en-US"/>
        </a:p>
      </dgm:t>
    </dgm:pt>
    <dgm:pt modelId="{506BC30C-E5FE-1048-B594-07BD290C692A}" type="sibTrans" cxnId="{9E924A4A-1504-B644-8102-BF58A75D7D59}">
      <dgm:prSet/>
      <dgm:spPr/>
      <dgm:t>
        <a:bodyPr/>
        <a:lstStyle/>
        <a:p>
          <a:endParaRPr lang="en-US"/>
        </a:p>
      </dgm:t>
    </dgm:pt>
    <dgm:pt modelId="{47AD88F4-B007-924A-B8E8-D739202264CB}">
      <dgm:prSet/>
      <dgm:spPr>
        <a:solidFill>
          <a:schemeClr val="tx2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dirty="0" smtClean="0">
              <a:solidFill>
                <a:schemeClr val="tx2">
                  <a:lumMod val="10000"/>
                </a:schemeClr>
              </a:solidFill>
            </a:rPr>
            <a:t>Robust Security Network (RSN)</a:t>
          </a:r>
        </a:p>
      </dgm:t>
    </dgm:pt>
    <dgm:pt modelId="{73A8D97F-0369-9547-B431-42C6F9A8FED3}" type="parTrans" cxnId="{1B2673E9-8A00-A047-AF53-1C0CBD838526}">
      <dgm:prSet/>
      <dgm:spPr/>
      <dgm:t>
        <a:bodyPr/>
        <a:lstStyle/>
        <a:p>
          <a:endParaRPr lang="en-US"/>
        </a:p>
      </dgm:t>
    </dgm:pt>
    <dgm:pt modelId="{6B5C40B0-1188-4B48-8E92-4F7AFED4EBD3}" type="sibTrans" cxnId="{1B2673E9-8A00-A047-AF53-1C0CBD838526}">
      <dgm:prSet/>
      <dgm:spPr/>
      <dgm:t>
        <a:bodyPr/>
        <a:lstStyle/>
        <a:p>
          <a:endParaRPr lang="en-US"/>
        </a:p>
      </dgm:t>
    </dgm:pt>
    <dgm:pt modelId="{917C7A2F-099A-234F-B046-A079DB9D02AF}">
      <dgm:prSet/>
      <dgm:spPr>
        <a:ln>
          <a:solidFill>
            <a:schemeClr val="bg2"/>
          </a:solidFill>
        </a:ln>
      </dgm:spPr>
      <dgm:t>
        <a:bodyPr/>
        <a:lstStyle/>
        <a:p>
          <a:r>
            <a:rPr lang="en-US" dirty="0" smtClean="0"/>
            <a:t>Final form of the 802.11i standard</a:t>
          </a:r>
        </a:p>
      </dgm:t>
    </dgm:pt>
    <dgm:pt modelId="{66E3E0DC-C965-BD4A-8822-EC7C9F64D54A}" type="parTrans" cxnId="{C8412B72-FBB3-C345-B9E5-4D709471BD95}">
      <dgm:prSet/>
      <dgm:spPr/>
      <dgm:t>
        <a:bodyPr/>
        <a:lstStyle/>
        <a:p>
          <a:endParaRPr lang="en-US"/>
        </a:p>
      </dgm:t>
    </dgm:pt>
    <dgm:pt modelId="{F5FAF853-E79B-4A44-B9E7-83A79EF408C7}" type="sibTrans" cxnId="{C8412B72-FBB3-C345-B9E5-4D709471BD95}">
      <dgm:prSet/>
      <dgm:spPr/>
      <dgm:t>
        <a:bodyPr/>
        <a:lstStyle/>
        <a:p>
          <a:endParaRPr lang="en-US"/>
        </a:p>
      </dgm:t>
    </dgm:pt>
    <dgm:pt modelId="{50F1EF5F-4F51-7245-9E6E-5AFB7E73D92E}">
      <dgm:prSet/>
      <dgm:spPr>
        <a:ln>
          <a:solidFill>
            <a:schemeClr val="bg2"/>
          </a:solidFill>
        </a:ln>
      </dgm:spPr>
      <dgm:t>
        <a:bodyPr/>
        <a:lstStyle/>
        <a:p>
          <a:r>
            <a:rPr lang="en-US" dirty="0" smtClean="0"/>
            <a:t>Complex</a:t>
          </a:r>
        </a:p>
      </dgm:t>
    </dgm:pt>
    <dgm:pt modelId="{9A3AF479-084F-D946-A222-1996087438FB}" type="parTrans" cxnId="{E47C8FDF-7F94-C249-8776-B946C63C6A1F}">
      <dgm:prSet/>
      <dgm:spPr/>
      <dgm:t>
        <a:bodyPr/>
        <a:lstStyle/>
        <a:p>
          <a:endParaRPr lang="en-US"/>
        </a:p>
      </dgm:t>
    </dgm:pt>
    <dgm:pt modelId="{9E4978F5-8525-CE44-8E41-30DA26972001}" type="sibTrans" cxnId="{E47C8FDF-7F94-C249-8776-B946C63C6A1F}">
      <dgm:prSet/>
      <dgm:spPr/>
      <dgm:t>
        <a:bodyPr/>
        <a:lstStyle/>
        <a:p>
          <a:endParaRPr lang="en-US"/>
        </a:p>
      </dgm:t>
    </dgm:pt>
    <dgm:pt modelId="{D6701E08-9190-B34B-B96E-389871A967F9}" type="pres">
      <dgm:prSet presAssocID="{30887500-67B5-F544-9694-288DFE0C78FD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579F7E-D7A3-B648-AE87-3FF743B12BC0}" type="pres">
      <dgm:prSet presAssocID="{348F3318-7218-C046-B93D-417CA8226015}" presName="compNode" presStyleCnt="0"/>
      <dgm:spPr/>
    </dgm:pt>
    <dgm:pt modelId="{C4F1ED31-3299-974E-8BF9-AB51D077729A}" type="pres">
      <dgm:prSet presAssocID="{348F3318-7218-C046-B93D-417CA8226015}" presName="aNode" presStyleLbl="bgShp" presStyleIdx="0" presStyleCnt="3"/>
      <dgm:spPr/>
      <dgm:t>
        <a:bodyPr/>
        <a:lstStyle/>
        <a:p>
          <a:endParaRPr lang="en-US"/>
        </a:p>
      </dgm:t>
    </dgm:pt>
    <dgm:pt modelId="{20E41283-5D45-C84F-A5AD-1374267D38FC}" type="pres">
      <dgm:prSet presAssocID="{348F3318-7218-C046-B93D-417CA8226015}" presName="textNode" presStyleLbl="bgShp" presStyleIdx="0" presStyleCnt="3"/>
      <dgm:spPr/>
      <dgm:t>
        <a:bodyPr/>
        <a:lstStyle/>
        <a:p>
          <a:endParaRPr lang="en-US"/>
        </a:p>
      </dgm:t>
    </dgm:pt>
    <dgm:pt modelId="{D559C7D9-BB97-D54E-A18B-86B81996384D}" type="pres">
      <dgm:prSet presAssocID="{348F3318-7218-C046-B93D-417CA8226015}" presName="compChildNode" presStyleCnt="0"/>
      <dgm:spPr/>
    </dgm:pt>
    <dgm:pt modelId="{EEC13D53-3DFA-CE4B-8449-099BCF42E4F9}" type="pres">
      <dgm:prSet presAssocID="{348F3318-7218-C046-B93D-417CA8226015}" presName="theInnerList" presStyleCnt="0"/>
      <dgm:spPr/>
    </dgm:pt>
    <dgm:pt modelId="{EA91DD04-E218-5C4E-A66B-FB88D3FC7442}" type="pres">
      <dgm:prSet presAssocID="{A8267C53-33AE-3242-A766-AF8CC99F64F5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3D5DFB-902D-7D41-A085-455FB38712A9}" type="pres">
      <dgm:prSet presAssocID="{A8267C53-33AE-3242-A766-AF8CC99F64F5}" presName="aSpace2" presStyleCnt="0"/>
      <dgm:spPr/>
    </dgm:pt>
    <dgm:pt modelId="{724DACBF-FADA-4D44-8D26-36D81CECC591}" type="pres">
      <dgm:prSet presAssocID="{C1C7597E-E550-644E-9FB4-4DE3E077765D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398DEA-E04C-3C47-BE0C-D0354522E002}" type="pres">
      <dgm:prSet presAssocID="{348F3318-7218-C046-B93D-417CA8226015}" presName="aSpace" presStyleCnt="0"/>
      <dgm:spPr/>
    </dgm:pt>
    <dgm:pt modelId="{2542FBBD-CCB0-734F-8400-C89A554ECEC1}" type="pres">
      <dgm:prSet presAssocID="{64FA65DF-1936-894F-95D5-014B0881DA83}" presName="compNode" presStyleCnt="0"/>
      <dgm:spPr/>
    </dgm:pt>
    <dgm:pt modelId="{B8415DF0-7C7D-0549-9927-679D2A1C8B94}" type="pres">
      <dgm:prSet presAssocID="{64FA65DF-1936-894F-95D5-014B0881DA83}" presName="aNode" presStyleLbl="bgShp" presStyleIdx="1" presStyleCnt="3"/>
      <dgm:spPr/>
      <dgm:t>
        <a:bodyPr/>
        <a:lstStyle/>
        <a:p>
          <a:endParaRPr lang="en-US"/>
        </a:p>
      </dgm:t>
    </dgm:pt>
    <dgm:pt modelId="{04B68E3C-E85A-0F4B-9304-BA87CCDCAC46}" type="pres">
      <dgm:prSet presAssocID="{64FA65DF-1936-894F-95D5-014B0881DA83}" presName="textNode" presStyleLbl="bgShp" presStyleIdx="1" presStyleCnt="3"/>
      <dgm:spPr/>
      <dgm:t>
        <a:bodyPr/>
        <a:lstStyle/>
        <a:p>
          <a:endParaRPr lang="en-US"/>
        </a:p>
      </dgm:t>
    </dgm:pt>
    <dgm:pt modelId="{C4A89274-8B73-8249-B7BE-2416A80C3A85}" type="pres">
      <dgm:prSet presAssocID="{64FA65DF-1936-894F-95D5-014B0881DA83}" presName="compChildNode" presStyleCnt="0"/>
      <dgm:spPr/>
    </dgm:pt>
    <dgm:pt modelId="{6447C46B-8C42-424D-B6F4-F2480A559FA9}" type="pres">
      <dgm:prSet presAssocID="{64FA65DF-1936-894F-95D5-014B0881DA83}" presName="theInnerList" presStyleCnt="0"/>
      <dgm:spPr/>
    </dgm:pt>
    <dgm:pt modelId="{03E2DC46-C21E-BD4F-A344-5CC0127DF357}" type="pres">
      <dgm:prSet presAssocID="{6276E049-DEF2-C240-9B52-BD6A02B47E07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BD6488-6DFB-1C4B-8355-7BC8FC6D0F06}" type="pres">
      <dgm:prSet presAssocID="{6276E049-DEF2-C240-9B52-BD6A02B47E07}" presName="aSpace2" presStyleCnt="0"/>
      <dgm:spPr/>
    </dgm:pt>
    <dgm:pt modelId="{72363767-3F99-8040-A689-918E4AF7525E}" type="pres">
      <dgm:prSet presAssocID="{7A05120C-17EB-1A42-9CFC-8F479B782749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D6E706-593B-F14B-B1FE-8EAEF8FB94E9}" type="pres">
      <dgm:prSet presAssocID="{64FA65DF-1936-894F-95D5-014B0881DA83}" presName="aSpace" presStyleCnt="0"/>
      <dgm:spPr/>
    </dgm:pt>
    <dgm:pt modelId="{EE357C72-2E8F-2D44-A4C9-D18C2CED9D7F}" type="pres">
      <dgm:prSet presAssocID="{47AD88F4-B007-924A-B8E8-D739202264CB}" presName="compNode" presStyleCnt="0"/>
      <dgm:spPr/>
    </dgm:pt>
    <dgm:pt modelId="{FAE8871B-0E9D-6448-8C8F-83D6599FA8BF}" type="pres">
      <dgm:prSet presAssocID="{47AD88F4-B007-924A-B8E8-D739202264CB}" presName="aNode" presStyleLbl="bgShp" presStyleIdx="2" presStyleCnt="3"/>
      <dgm:spPr/>
      <dgm:t>
        <a:bodyPr/>
        <a:lstStyle/>
        <a:p>
          <a:endParaRPr lang="en-US"/>
        </a:p>
      </dgm:t>
    </dgm:pt>
    <dgm:pt modelId="{5E3B2166-4B9B-E542-83F0-0033CEBE200E}" type="pres">
      <dgm:prSet presAssocID="{47AD88F4-B007-924A-B8E8-D739202264CB}" presName="textNode" presStyleLbl="bgShp" presStyleIdx="2" presStyleCnt="3"/>
      <dgm:spPr/>
      <dgm:t>
        <a:bodyPr/>
        <a:lstStyle/>
        <a:p>
          <a:endParaRPr lang="en-US"/>
        </a:p>
      </dgm:t>
    </dgm:pt>
    <dgm:pt modelId="{9CBB0F07-2F01-514A-8AF5-56FD34CDB8F1}" type="pres">
      <dgm:prSet presAssocID="{47AD88F4-B007-924A-B8E8-D739202264CB}" presName="compChildNode" presStyleCnt="0"/>
      <dgm:spPr/>
    </dgm:pt>
    <dgm:pt modelId="{D1CB0A27-4F38-234D-9E50-FB2145C061F4}" type="pres">
      <dgm:prSet presAssocID="{47AD88F4-B007-924A-B8E8-D739202264CB}" presName="theInnerList" presStyleCnt="0"/>
      <dgm:spPr/>
    </dgm:pt>
    <dgm:pt modelId="{F5687745-87F0-504E-8701-F45E5CB37F06}" type="pres">
      <dgm:prSet presAssocID="{917C7A2F-099A-234F-B046-A079DB9D02AF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D4E5EC-E040-B444-B9CC-382DA6762D8E}" type="pres">
      <dgm:prSet presAssocID="{917C7A2F-099A-234F-B046-A079DB9D02AF}" presName="aSpace2" presStyleCnt="0"/>
      <dgm:spPr/>
    </dgm:pt>
    <dgm:pt modelId="{E71E4501-18F3-8E4F-AD32-AA842572BA32}" type="pres">
      <dgm:prSet presAssocID="{50F1EF5F-4F51-7245-9E6E-5AFB7E73D92E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1EA836-DD34-5547-9DB0-AE11DC2894B6}" srcId="{30887500-67B5-F544-9694-288DFE0C78FD}" destId="{64FA65DF-1936-894F-95D5-014B0881DA83}" srcOrd="1" destOrd="0" parTransId="{68452858-4E0C-754A-A533-07F9F986C4D7}" sibTransId="{886ECD8A-5CF1-A444-A667-706A11B52D26}"/>
    <dgm:cxn modelId="{9E924A4A-1504-B644-8102-BF58A75D7D59}" srcId="{64FA65DF-1936-894F-95D5-014B0881DA83}" destId="{7A05120C-17EB-1A42-9CFC-8F479B782749}" srcOrd="1" destOrd="0" parTransId="{9E7428AD-ABC2-5843-BA7E-16E011C7C4C7}" sibTransId="{506BC30C-E5FE-1048-B594-07BD290C692A}"/>
    <dgm:cxn modelId="{D47E63BC-E1AD-4F8C-9843-78E2F75D4515}" type="presOf" srcId="{50F1EF5F-4F51-7245-9E6E-5AFB7E73D92E}" destId="{E71E4501-18F3-8E4F-AD32-AA842572BA32}" srcOrd="0" destOrd="0" presId="urn:microsoft.com/office/officeart/2005/8/layout/lProcess2"/>
    <dgm:cxn modelId="{F33E6083-B5A6-4C54-AE30-9DE9983E6180}" type="presOf" srcId="{64FA65DF-1936-894F-95D5-014B0881DA83}" destId="{B8415DF0-7C7D-0549-9927-679D2A1C8B94}" srcOrd="0" destOrd="0" presId="urn:microsoft.com/office/officeart/2005/8/layout/lProcess2"/>
    <dgm:cxn modelId="{9E117904-C31C-49D1-BAD2-E490189D2473}" type="presOf" srcId="{348F3318-7218-C046-B93D-417CA8226015}" destId="{C4F1ED31-3299-974E-8BF9-AB51D077729A}" srcOrd="0" destOrd="0" presId="urn:microsoft.com/office/officeart/2005/8/layout/lProcess2"/>
    <dgm:cxn modelId="{319CFA09-4F51-8F42-8EC7-E4D7E943B238}" srcId="{348F3318-7218-C046-B93D-417CA8226015}" destId="{C1C7597E-E550-644E-9FB4-4DE3E077765D}" srcOrd="1" destOrd="0" parTransId="{AFBAEB37-37C3-864A-AB40-5D0AE0C15E63}" sibTransId="{90779ABE-514F-6640-89A8-CDDCBBE19C85}"/>
    <dgm:cxn modelId="{2380CA82-0A4A-480E-B29A-F1DADDC2C868}" type="presOf" srcId="{30887500-67B5-F544-9694-288DFE0C78FD}" destId="{D6701E08-9190-B34B-B96E-389871A967F9}" srcOrd="0" destOrd="0" presId="urn:microsoft.com/office/officeart/2005/8/layout/lProcess2"/>
    <dgm:cxn modelId="{EEDE305C-93EA-404C-A4BE-62B707741C1B}" srcId="{348F3318-7218-C046-B93D-417CA8226015}" destId="{A8267C53-33AE-3242-A766-AF8CC99F64F5}" srcOrd="0" destOrd="0" parTransId="{B9064DFC-B3CD-C24D-818E-725213388B54}" sibTransId="{FDA60FE7-8998-0748-838D-1C58860A4E49}"/>
    <dgm:cxn modelId="{6681079D-3D56-408C-9F29-36DAD8A1AB06}" type="presOf" srcId="{47AD88F4-B007-924A-B8E8-D739202264CB}" destId="{FAE8871B-0E9D-6448-8C8F-83D6599FA8BF}" srcOrd="0" destOrd="0" presId="urn:microsoft.com/office/officeart/2005/8/layout/lProcess2"/>
    <dgm:cxn modelId="{E47C8FDF-7F94-C249-8776-B946C63C6A1F}" srcId="{47AD88F4-B007-924A-B8E8-D739202264CB}" destId="{50F1EF5F-4F51-7245-9E6E-5AFB7E73D92E}" srcOrd="1" destOrd="0" parTransId="{9A3AF479-084F-D946-A222-1996087438FB}" sibTransId="{9E4978F5-8525-CE44-8E41-30DA26972001}"/>
    <dgm:cxn modelId="{D3241C6A-405C-40A2-9219-E7DD6D236389}" type="presOf" srcId="{47AD88F4-B007-924A-B8E8-D739202264CB}" destId="{5E3B2166-4B9B-E542-83F0-0033CEBE200E}" srcOrd="1" destOrd="0" presId="urn:microsoft.com/office/officeart/2005/8/layout/lProcess2"/>
    <dgm:cxn modelId="{9CAD2AA8-5599-4D55-BDF3-75834871CD1D}" type="presOf" srcId="{917C7A2F-099A-234F-B046-A079DB9D02AF}" destId="{F5687745-87F0-504E-8701-F45E5CB37F06}" srcOrd="0" destOrd="0" presId="urn:microsoft.com/office/officeart/2005/8/layout/lProcess2"/>
    <dgm:cxn modelId="{1B2673E9-8A00-A047-AF53-1C0CBD838526}" srcId="{30887500-67B5-F544-9694-288DFE0C78FD}" destId="{47AD88F4-B007-924A-B8E8-D739202264CB}" srcOrd="2" destOrd="0" parTransId="{73A8D97F-0369-9547-B431-42C6F9A8FED3}" sibTransId="{6B5C40B0-1188-4B48-8E92-4F7AFED4EBD3}"/>
    <dgm:cxn modelId="{B567D872-B545-4BF0-9599-57F60D143382}" type="presOf" srcId="{348F3318-7218-C046-B93D-417CA8226015}" destId="{20E41283-5D45-C84F-A5AD-1374267D38FC}" srcOrd="1" destOrd="0" presId="urn:microsoft.com/office/officeart/2005/8/layout/lProcess2"/>
    <dgm:cxn modelId="{DE1D4BC3-2F1F-4B92-8F0F-4E8662EF6C5B}" type="presOf" srcId="{A8267C53-33AE-3242-A766-AF8CC99F64F5}" destId="{EA91DD04-E218-5C4E-A66B-FB88D3FC7442}" srcOrd="0" destOrd="0" presId="urn:microsoft.com/office/officeart/2005/8/layout/lProcess2"/>
    <dgm:cxn modelId="{D389D954-B01B-437B-86F8-7DE3A3CC94AA}" type="presOf" srcId="{64FA65DF-1936-894F-95D5-014B0881DA83}" destId="{04B68E3C-E85A-0F4B-9304-BA87CCDCAC46}" srcOrd="1" destOrd="0" presId="urn:microsoft.com/office/officeart/2005/8/layout/lProcess2"/>
    <dgm:cxn modelId="{C8412B72-FBB3-C345-B9E5-4D709471BD95}" srcId="{47AD88F4-B007-924A-B8E8-D739202264CB}" destId="{917C7A2F-099A-234F-B046-A079DB9D02AF}" srcOrd="0" destOrd="0" parTransId="{66E3E0DC-C965-BD4A-8822-EC7C9F64D54A}" sibTransId="{F5FAF853-E79B-4A44-B9E7-83A79EF408C7}"/>
    <dgm:cxn modelId="{3ABFC73B-E8C8-0A43-865C-405114F25E0D}" srcId="{64FA65DF-1936-894F-95D5-014B0881DA83}" destId="{6276E049-DEF2-C240-9B52-BD6A02B47E07}" srcOrd="0" destOrd="0" parTransId="{2FD07A09-62CA-814E-AE1C-9AF25973CF7C}" sibTransId="{69D7196A-7291-574E-B4E4-1E4545BF581F}"/>
    <dgm:cxn modelId="{FBDB90A4-167F-428E-AC11-741B270485B7}" type="presOf" srcId="{C1C7597E-E550-644E-9FB4-4DE3E077765D}" destId="{724DACBF-FADA-4D44-8D26-36D81CECC591}" srcOrd="0" destOrd="0" presId="urn:microsoft.com/office/officeart/2005/8/layout/lProcess2"/>
    <dgm:cxn modelId="{04C740F3-3A87-4EB0-9548-8828F4F61EDD}" type="presOf" srcId="{6276E049-DEF2-C240-9B52-BD6A02B47E07}" destId="{03E2DC46-C21E-BD4F-A344-5CC0127DF357}" srcOrd="0" destOrd="0" presId="urn:microsoft.com/office/officeart/2005/8/layout/lProcess2"/>
    <dgm:cxn modelId="{6BA6CF0C-C743-4F73-8EAA-FF47C0DFD796}" type="presOf" srcId="{7A05120C-17EB-1A42-9CFC-8F479B782749}" destId="{72363767-3F99-8040-A689-918E4AF7525E}" srcOrd="0" destOrd="0" presId="urn:microsoft.com/office/officeart/2005/8/layout/lProcess2"/>
    <dgm:cxn modelId="{3C72163B-456C-FD4E-8B84-3BD0AC28438B}" srcId="{30887500-67B5-F544-9694-288DFE0C78FD}" destId="{348F3318-7218-C046-B93D-417CA8226015}" srcOrd="0" destOrd="0" parTransId="{75701130-DE7C-B947-8AA9-5B8700735C63}" sibTransId="{C8C40A7F-0287-4946-83D5-A9122B386459}"/>
    <dgm:cxn modelId="{DE0A6D61-2773-4F45-BEB5-988EA81D2FE8}" type="presParOf" srcId="{D6701E08-9190-B34B-B96E-389871A967F9}" destId="{88579F7E-D7A3-B648-AE87-3FF743B12BC0}" srcOrd="0" destOrd="0" presId="urn:microsoft.com/office/officeart/2005/8/layout/lProcess2"/>
    <dgm:cxn modelId="{D3E1C7CF-F4CC-4C44-9514-6E7A8EF558B2}" type="presParOf" srcId="{88579F7E-D7A3-B648-AE87-3FF743B12BC0}" destId="{C4F1ED31-3299-974E-8BF9-AB51D077729A}" srcOrd="0" destOrd="0" presId="urn:microsoft.com/office/officeart/2005/8/layout/lProcess2"/>
    <dgm:cxn modelId="{2BA057BB-6854-4654-8618-07001A86ADA7}" type="presParOf" srcId="{88579F7E-D7A3-B648-AE87-3FF743B12BC0}" destId="{20E41283-5D45-C84F-A5AD-1374267D38FC}" srcOrd="1" destOrd="0" presId="urn:microsoft.com/office/officeart/2005/8/layout/lProcess2"/>
    <dgm:cxn modelId="{6957FDF6-35AF-4AA3-BD44-1B16819CAA95}" type="presParOf" srcId="{88579F7E-D7A3-B648-AE87-3FF743B12BC0}" destId="{D559C7D9-BB97-D54E-A18B-86B81996384D}" srcOrd="2" destOrd="0" presId="urn:microsoft.com/office/officeart/2005/8/layout/lProcess2"/>
    <dgm:cxn modelId="{98508B59-56BE-4EB0-A17D-A3E505C3FAF9}" type="presParOf" srcId="{D559C7D9-BB97-D54E-A18B-86B81996384D}" destId="{EEC13D53-3DFA-CE4B-8449-099BCF42E4F9}" srcOrd="0" destOrd="0" presId="urn:microsoft.com/office/officeart/2005/8/layout/lProcess2"/>
    <dgm:cxn modelId="{FBD2AA88-8E2E-4B4C-9182-BCEA0E3697DE}" type="presParOf" srcId="{EEC13D53-3DFA-CE4B-8449-099BCF42E4F9}" destId="{EA91DD04-E218-5C4E-A66B-FB88D3FC7442}" srcOrd="0" destOrd="0" presId="urn:microsoft.com/office/officeart/2005/8/layout/lProcess2"/>
    <dgm:cxn modelId="{ED2B8AF1-9A9A-4E6E-A9AF-620378B39AFB}" type="presParOf" srcId="{EEC13D53-3DFA-CE4B-8449-099BCF42E4F9}" destId="{B63D5DFB-902D-7D41-A085-455FB38712A9}" srcOrd="1" destOrd="0" presId="urn:microsoft.com/office/officeart/2005/8/layout/lProcess2"/>
    <dgm:cxn modelId="{11162956-9E66-4825-9BEA-9C2DB7ABBAFF}" type="presParOf" srcId="{EEC13D53-3DFA-CE4B-8449-099BCF42E4F9}" destId="{724DACBF-FADA-4D44-8D26-36D81CECC591}" srcOrd="2" destOrd="0" presId="urn:microsoft.com/office/officeart/2005/8/layout/lProcess2"/>
    <dgm:cxn modelId="{9D32ED57-D10A-4747-A4B7-E7BD5C345B97}" type="presParOf" srcId="{D6701E08-9190-B34B-B96E-389871A967F9}" destId="{07398DEA-E04C-3C47-BE0C-D0354522E002}" srcOrd="1" destOrd="0" presId="urn:microsoft.com/office/officeart/2005/8/layout/lProcess2"/>
    <dgm:cxn modelId="{8AA8D194-0E76-4BBA-BA45-EE4717A243E9}" type="presParOf" srcId="{D6701E08-9190-B34B-B96E-389871A967F9}" destId="{2542FBBD-CCB0-734F-8400-C89A554ECEC1}" srcOrd="2" destOrd="0" presId="urn:microsoft.com/office/officeart/2005/8/layout/lProcess2"/>
    <dgm:cxn modelId="{48DB1303-AF49-48DE-930C-E858979127BE}" type="presParOf" srcId="{2542FBBD-CCB0-734F-8400-C89A554ECEC1}" destId="{B8415DF0-7C7D-0549-9927-679D2A1C8B94}" srcOrd="0" destOrd="0" presId="urn:microsoft.com/office/officeart/2005/8/layout/lProcess2"/>
    <dgm:cxn modelId="{69909CFC-F651-44E3-958F-CDB0C43DABB5}" type="presParOf" srcId="{2542FBBD-CCB0-734F-8400-C89A554ECEC1}" destId="{04B68E3C-E85A-0F4B-9304-BA87CCDCAC46}" srcOrd="1" destOrd="0" presId="urn:microsoft.com/office/officeart/2005/8/layout/lProcess2"/>
    <dgm:cxn modelId="{7A595533-1391-4302-939F-CD1DFC260AA3}" type="presParOf" srcId="{2542FBBD-CCB0-734F-8400-C89A554ECEC1}" destId="{C4A89274-8B73-8249-B7BE-2416A80C3A85}" srcOrd="2" destOrd="0" presId="urn:microsoft.com/office/officeart/2005/8/layout/lProcess2"/>
    <dgm:cxn modelId="{BE42304B-E3CC-4477-8924-D05C2533F956}" type="presParOf" srcId="{C4A89274-8B73-8249-B7BE-2416A80C3A85}" destId="{6447C46B-8C42-424D-B6F4-F2480A559FA9}" srcOrd="0" destOrd="0" presId="urn:microsoft.com/office/officeart/2005/8/layout/lProcess2"/>
    <dgm:cxn modelId="{119E3D66-70A2-4603-BFF4-6E95CC7B9C30}" type="presParOf" srcId="{6447C46B-8C42-424D-B6F4-F2480A559FA9}" destId="{03E2DC46-C21E-BD4F-A344-5CC0127DF357}" srcOrd="0" destOrd="0" presId="urn:microsoft.com/office/officeart/2005/8/layout/lProcess2"/>
    <dgm:cxn modelId="{CE3A5312-953B-4DB9-8420-4DD93842CADD}" type="presParOf" srcId="{6447C46B-8C42-424D-B6F4-F2480A559FA9}" destId="{EFBD6488-6DFB-1C4B-8355-7BC8FC6D0F06}" srcOrd="1" destOrd="0" presId="urn:microsoft.com/office/officeart/2005/8/layout/lProcess2"/>
    <dgm:cxn modelId="{4671709A-25FA-4752-BF65-B5E15FBA3162}" type="presParOf" srcId="{6447C46B-8C42-424D-B6F4-F2480A559FA9}" destId="{72363767-3F99-8040-A689-918E4AF7525E}" srcOrd="2" destOrd="0" presId="urn:microsoft.com/office/officeart/2005/8/layout/lProcess2"/>
    <dgm:cxn modelId="{09753899-BD97-4C57-B608-DDC9287D51F2}" type="presParOf" srcId="{D6701E08-9190-B34B-B96E-389871A967F9}" destId="{91D6E706-593B-F14B-B1FE-8EAEF8FB94E9}" srcOrd="3" destOrd="0" presId="urn:microsoft.com/office/officeart/2005/8/layout/lProcess2"/>
    <dgm:cxn modelId="{35D0AC19-1AF6-4E90-8500-3E05A3846216}" type="presParOf" srcId="{D6701E08-9190-B34B-B96E-389871A967F9}" destId="{EE357C72-2E8F-2D44-A4C9-D18C2CED9D7F}" srcOrd="4" destOrd="0" presId="urn:microsoft.com/office/officeart/2005/8/layout/lProcess2"/>
    <dgm:cxn modelId="{4CB33E9B-23D9-4B97-BF4B-212326143D07}" type="presParOf" srcId="{EE357C72-2E8F-2D44-A4C9-D18C2CED9D7F}" destId="{FAE8871B-0E9D-6448-8C8F-83D6599FA8BF}" srcOrd="0" destOrd="0" presId="urn:microsoft.com/office/officeart/2005/8/layout/lProcess2"/>
    <dgm:cxn modelId="{9665569E-1FD7-4F24-BC03-2A42C3A14280}" type="presParOf" srcId="{EE357C72-2E8F-2D44-A4C9-D18C2CED9D7F}" destId="{5E3B2166-4B9B-E542-83F0-0033CEBE200E}" srcOrd="1" destOrd="0" presId="urn:microsoft.com/office/officeart/2005/8/layout/lProcess2"/>
    <dgm:cxn modelId="{F60296B9-F4F4-4B24-90EF-B20114E30922}" type="presParOf" srcId="{EE357C72-2E8F-2D44-A4C9-D18C2CED9D7F}" destId="{9CBB0F07-2F01-514A-8AF5-56FD34CDB8F1}" srcOrd="2" destOrd="0" presId="urn:microsoft.com/office/officeart/2005/8/layout/lProcess2"/>
    <dgm:cxn modelId="{2F6DE204-BABE-4D09-88CD-1CF26093A44B}" type="presParOf" srcId="{9CBB0F07-2F01-514A-8AF5-56FD34CDB8F1}" destId="{D1CB0A27-4F38-234D-9E50-FB2145C061F4}" srcOrd="0" destOrd="0" presId="urn:microsoft.com/office/officeart/2005/8/layout/lProcess2"/>
    <dgm:cxn modelId="{ECF8D341-3937-45FA-959B-9505AEA8BF5F}" type="presParOf" srcId="{D1CB0A27-4F38-234D-9E50-FB2145C061F4}" destId="{F5687745-87F0-504E-8701-F45E5CB37F06}" srcOrd="0" destOrd="0" presId="urn:microsoft.com/office/officeart/2005/8/layout/lProcess2"/>
    <dgm:cxn modelId="{21DB798C-5AE3-4515-880B-B5017BB7859A}" type="presParOf" srcId="{D1CB0A27-4F38-234D-9E50-FB2145C061F4}" destId="{71D4E5EC-E040-B444-B9CC-382DA6762D8E}" srcOrd="1" destOrd="0" presId="urn:microsoft.com/office/officeart/2005/8/layout/lProcess2"/>
    <dgm:cxn modelId="{6A20C117-72C5-4D80-9148-D01F81839AE5}" type="presParOf" srcId="{D1CB0A27-4F38-234D-9E50-FB2145C061F4}" destId="{E71E4501-18F3-8E4F-AD32-AA842572BA32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BB1ADF-A9E3-8844-9ADC-C8A9950EC653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428473-AF82-1C48-85EA-189D5CF16FC6}">
      <dgm:prSet phldrT="[Text]" custT="1"/>
      <dgm:spPr/>
      <dgm:t>
        <a:bodyPr/>
        <a:lstStyle/>
        <a:p>
          <a:r>
            <a:rPr lang="en-US" sz="1300" dirty="0" smtClean="0">
              <a:solidFill>
                <a:schemeClr val="tx2">
                  <a:lumMod val="10000"/>
                </a:schemeClr>
              </a:solidFill>
            </a:rPr>
            <a:t>802.1X uses: </a:t>
          </a:r>
          <a:endParaRPr lang="en-US" sz="1300" dirty="0"/>
        </a:p>
      </dgm:t>
    </dgm:pt>
    <dgm:pt modelId="{D259F374-C046-0842-B909-278C4CABAE09}" type="parTrans" cxnId="{CB702245-7B20-5540-8C02-3520D1DB7E77}">
      <dgm:prSet/>
      <dgm:spPr/>
      <dgm:t>
        <a:bodyPr/>
        <a:lstStyle/>
        <a:p>
          <a:endParaRPr lang="en-US"/>
        </a:p>
      </dgm:t>
    </dgm:pt>
    <dgm:pt modelId="{D090A858-5B61-CE47-8BCC-ED00859AC03A}" type="sibTrans" cxnId="{CB702245-7B20-5540-8C02-3520D1DB7E77}">
      <dgm:prSet/>
      <dgm:spPr/>
      <dgm:t>
        <a:bodyPr/>
        <a:lstStyle/>
        <a:p>
          <a:endParaRPr lang="en-US"/>
        </a:p>
      </dgm:t>
    </dgm:pt>
    <dgm:pt modelId="{5315B8A1-B6E8-B543-A0AB-F7673FA04652}">
      <dgm:prSet custT="1"/>
      <dgm:spPr/>
      <dgm:t>
        <a:bodyPr/>
        <a:lstStyle/>
        <a:p>
          <a:r>
            <a:rPr lang="en-US" sz="1300" dirty="0" smtClean="0">
              <a:solidFill>
                <a:schemeClr val="tx2">
                  <a:lumMod val="10000"/>
                </a:schemeClr>
              </a:solidFill>
            </a:rPr>
            <a:t>Controlled ports</a:t>
          </a:r>
        </a:p>
      </dgm:t>
    </dgm:pt>
    <dgm:pt modelId="{1670FEDE-2DEE-574E-91AF-50C6D89C7E8A}" type="parTrans" cxnId="{9ABC81D8-DEC5-8041-A3AF-53776ACFFBE2}">
      <dgm:prSet/>
      <dgm:spPr/>
      <dgm:t>
        <a:bodyPr/>
        <a:lstStyle/>
        <a:p>
          <a:endParaRPr lang="en-US" dirty="0"/>
        </a:p>
      </dgm:t>
    </dgm:pt>
    <dgm:pt modelId="{725287E7-EEA8-DF48-8640-D472BBA79DA2}" type="sibTrans" cxnId="{9ABC81D8-DEC5-8041-A3AF-53776ACFFBE2}">
      <dgm:prSet/>
      <dgm:spPr/>
      <dgm:t>
        <a:bodyPr/>
        <a:lstStyle/>
        <a:p>
          <a:endParaRPr lang="en-US"/>
        </a:p>
      </dgm:t>
    </dgm:pt>
    <dgm:pt modelId="{C44576D1-E868-BA40-AE3E-A9DF715D334F}">
      <dgm:prSet custT="1"/>
      <dgm:spPr/>
      <dgm:t>
        <a:bodyPr/>
        <a:lstStyle/>
        <a:p>
          <a:r>
            <a:rPr lang="en-US" sz="1300" dirty="0" smtClean="0">
              <a:solidFill>
                <a:schemeClr val="tx2">
                  <a:lumMod val="10000"/>
                </a:schemeClr>
              </a:solidFill>
              <a:latin typeface="+mn-lt"/>
            </a:rPr>
            <a:t>Allows the exchange of PDUs between a supplicant and other systems on the LAN only if the current state of the supplicant authorizes such an exchange</a:t>
          </a:r>
        </a:p>
      </dgm:t>
    </dgm:pt>
    <dgm:pt modelId="{12B1B9D1-FC54-3645-93A9-2625CBFAF5B0}" type="parTrans" cxnId="{7BF50D40-C097-094D-BECF-BB2A0BB1185C}">
      <dgm:prSet/>
      <dgm:spPr/>
      <dgm:t>
        <a:bodyPr/>
        <a:lstStyle/>
        <a:p>
          <a:endParaRPr lang="en-US" dirty="0"/>
        </a:p>
      </dgm:t>
    </dgm:pt>
    <dgm:pt modelId="{E490ECE2-9573-C24A-B89A-18285AE3A66B}" type="sibTrans" cxnId="{7BF50D40-C097-094D-BECF-BB2A0BB1185C}">
      <dgm:prSet/>
      <dgm:spPr/>
      <dgm:t>
        <a:bodyPr/>
        <a:lstStyle/>
        <a:p>
          <a:endParaRPr lang="en-US"/>
        </a:p>
      </dgm:t>
    </dgm:pt>
    <dgm:pt modelId="{EC90D8DE-6390-714F-A0F1-979D574D9277}">
      <dgm:prSet custT="1"/>
      <dgm:spPr/>
      <dgm:t>
        <a:bodyPr/>
        <a:lstStyle/>
        <a:p>
          <a:r>
            <a:rPr lang="en-US" sz="1300" dirty="0" smtClean="0">
              <a:solidFill>
                <a:schemeClr val="tx2">
                  <a:lumMod val="10000"/>
                </a:schemeClr>
              </a:solidFill>
            </a:rPr>
            <a:t>Uncontrolled ports</a:t>
          </a:r>
        </a:p>
      </dgm:t>
    </dgm:pt>
    <dgm:pt modelId="{706FC19B-0156-EE49-9C9A-301147D7E08E}" type="parTrans" cxnId="{783C380E-FF04-3B44-BD33-D4EBC3933E7E}">
      <dgm:prSet/>
      <dgm:spPr/>
      <dgm:t>
        <a:bodyPr/>
        <a:lstStyle/>
        <a:p>
          <a:endParaRPr lang="en-US" dirty="0"/>
        </a:p>
      </dgm:t>
    </dgm:pt>
    <dgm:pt modelId="{6D069BB0-5115-8245-B672-88D22E94E067}" type="sibTrans" cxnId="{783C380E-FF04-3B44-BD33-D4EBC3933E7E}">
      <dgm:prSet/>
      <dgm:spPr/>
      <dgm:t>
        <a:bodyPr/>
        <a:lstStyle/>
        <a:p>
          <a:endParaRPr lang="en-US"/>
        </a:p>
      </dgm:t>
    </dgm:pt>
    <dgm:pt modelId="{B4E1B106-AED2-CF42-8FF2-85EB35F14A30}">
      <dgm:prSet custT="1"/>
      <dgm:spPr/>
      <dgm:t>
        <a:bodyPr/>
        <a:lstStyle/>
        <a:p>
          <a:r>
            <a:rPr lang="en-US" sz="1300" dirty="0" smtClean="0">
              <a:solidFill>
                <a:schemeClr val="tx2">
                  <a:lumMod val="10000"/>
                </a:schemeClr>
              </a:solidFill>
            </a:rPr>
            <a:t>Allows the exchange of PDUs between the supplicant and the other AS, regardless of the authentication state of the supplicant</a:t>
          </a:r>
        </a:p>
      </dgm:t>
    </dgm:pt>
    <dgm:pt modelId="{7D8823E8-A77F-6541-8F11-5F83C13B6968}" type="parTrans" cxnId="{94992420-5EDB-4245-9545-A2D5DF213E84}">
      <dgm:prSet/>
      <dgm:spPr/>
      <dgm:t>
        <a:bodyPr/>
        <a:lstStyle/>
        <a:p>
          <a:endParaRPr lang="en-US" dirty="0"/>
        </a:p>
      </dgm:t>
    </dgm:pt>
    <dgm:pt modelId="{EF8C58BD-C107-C141-919B-2E02B032C578}" type="sibTrans" cxnId="{94992420-5EDB-4245-9545-A2D5DF213E84}">
      <dgm:prSet/>
      <dgm:spPr/>
      <dgm:t>
        <a:bodyPr/>
        <a:lstStyle/>
        <a:p>
          <a:endParaRPr lang="en-US"/>
        </a:p>
      </dgm:t>
    </dgm:pt>
    <dgm:pt modelId="{66972004-E252-1840-83FE-032C64CD6A10}" type="pres">
      <dgm:prSet presAssocID="{8FBB1ADF-A9E3-8844-9ADC-C8A9950EC65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1020CAF-0D3B-A24C-9166-13D8CDC6DA71}" type="pres">
      <dgm:prSet presAssocID="{D0428473-AF82-1C48-85EA-189D5CF16FC6}" presName="hierRoot1" presStyleCnt="0"/>
      <dgm:spPr/>
    </dgm:pt>
    <dgm:pt modelId="{7C279E2C-473A-7D43-A472-9830C2C74F45}" type="pres">
      <dgm:prSet presAssocID="{D0428473-AF82-1C48-85EA-189D5CF16FC6}" presName="composite" presStyleCnt="0"/>
      <dgm:spPr/>
    </dgm:pt>
    <dgm:pt modelId="{D6D44834-150A-4442-92AF-D76379D50428}" type="pres">
      <dgm:prSet presAssocID="{D0428473-AF82-1C48-85EA-189D5CF16FC6}" presName="background" presStyleLbl="node0" presStyleIdx="0" presStyleCnt="1"/>
      <dgm:spPr/>
    </dgm:pt>
    <dgm:pt modelId="{E4AD6F78-CF2B-6A4C-B959-119FC39680D4}" type="pres">
      <dgm:prSet presAssocID="{D0428473-AF82-1C48-85EA-189D5CF16FC6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639861-976C-EF4A-9466-891201513BC7}" type="pres">
      <dgm:prSet presAssocID="{D0428473-AF82-1C48-85EA-189D5CF16FC6}" presName="hierChild2" presStyleCnt="0"/>
      <dgm:spPr/>
    </dgm:pt>
    <dgm:pt modelId="{7AA92CD2-CDA8-F249-B04A-A368A28CEFFF}" type="pres">
      <dgm:prSet presAssocID="{1670FEDE-2DEE-574E-91AF-50C6D89C7E8A}" presName="Name10" presStyleLbl="parChTrans1D2" presStyleIdx="0" presStyleCnt="2"/>
      <dgm:spPr/>
      <dgm:t>
        <a:bodyPr/>
        <a:lstStyle/>
        <a:p>
          <a:endParaRPr lang="en-US"/>
        </a:p>
      </dgm:t>
    </dgm:pt>
    <dgm:pt modelId="{9A26917C-415D-BB4C-B934-9AD81576C4C5}" type="pres">
      <dgm:prSet presAssocID="{5315B8A1-B6E8-B543-A0AB-F7673FA04652}" presName="hierRoot2" presStyleCnt="0"/>
      <dgm:spPr/>
    </dgm:pt>
    <dgm:pt modelId="{0CDF72C3-0365-AD46-90DD-512A3063ED65}" type="pres">
      <dgm:prSet presAssocID="{5315B8A1-B6E8-B543-A0AB-F7673FA04652}" presName="composite2" presStyleCnt="0"/>
      <dgm:spPr/>
    </dgm:pt>
    <dgm:pt modelId="{3DE346E7-E5E9-3848-8345-E22BD72083D5}" type="pres">
      <dgm:prSet presAssocID="{5315B8A1-B6E8-B543-A0AB-F7673FA04652}" presName="background2" presStyleLbl="node2" presStyleIdx="0" presStyleCnt="2"/>
      <dgm:spPr/>
    </dgm:pt>
    <dgm:pt modelId="{4D4FE9E4-46B3-5A4D-B077-3377C137FEE4}" type="pres">
      <dgm:prSet presAssocID="{5315B8A1-B6E8-B543-A0AB-F7673FA04652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7CD7E2-E7AF-9740-81C8-937A209D5D10}" type="pres">
      <dgm:prSet presAssocID="{5315B8A1-B6E8-B543-A0AB-F7673FA04652}" presName="hierChild3" presStyleCnt="0"/>
      <dgm:spPr/>
    </dgm:pt>
    <dgm:pt modelId="{5E329B00-C802-1D40-AF53-9BD2FB364919}" type="pres">
      <dgm:prSet presAssocID="{12B1B9D1-FC54-3645-93A9-2625CBFAF5B0}" presName="Name17" presStyleLbl="parChTrans1D3" presStyleIdx="0" presStyleCnt="2"/>
      <dgm:spPr/>
      <dgm:t>
        <a:bodyPr/>
        <a:lstStyle/>
        <a:p>
          <a:endParaRPr lang="en-US"/>
        </a:p>
      </dgm:t>
    </dgm:pt>
    <dgm:pt modelId="{0BFC30E3-11A1-5D45-BBEA-19EDEFD0C569}" type="pres">
      <dgm:prSet presAssocID="{C44576D1-E868-BA40-AE3E-A9DF715D334F}" presName="hierRoot3" presStyleCnt="0"/>
      <dgm:spPr/>
    </dgm:pt>
    <dgm:pt modelId="{4620C6B5-37E0-074A-AB6C-87C9AED3F9BE}" type="pres">
      <dgm:prSet presAssocID="{C44576D1-E868-BA40-AE3E-A9DF715D334F}" presName="composite3" presStyleCnt="0"/>
      <dgm:spPr/>
    </dgm:pt>
    <dgm:pt modelId="{CD26F3F1-401A-D946-82F4-F19B2D40F47F}" type="pres">
      <dgm:prSet presAssocID="{C44576D1-E868-BA40-AE3E-A9DF715D334F}" presName="background3" presStyleLbl="node3" presStyleIdx="0" presStyleCnt="2"/>
      <dgm:spPr/>
    </dgm:pt>
    <dgm:pt modelId="{8BF54B96-CBF6-A44D-9465-1C7752AE65AA}" type="pres">
      <dgm:prSet presAssocID="{C44576D1-E868-BA40-AE3E-A9DF715D334F}" presName="text3" presStyleLbl="fgAcc3" presStyleIdx="0" presStyleCnt="2" custScaleX="100556" custScaleY="130180" custLinFactNeighborX="-1868" custLinFactNeighborY="-73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F54236-D61C-1046-96D9-B87DCA01084B}" type="pres">
      <dgm:prSet presAssocID="{C44576D1-E868-BA40-AE3E-A9DF715D334F}" presName="hierChild4" presStyleCnt="0"/>
      <dgm:spPr/>
    </dgm:pt>
    <dgm:pt modelId="{38B852A5-A3DF-064C-9AE2-CA2B981F2636}" type="pres">
      <dgm:prSet presAssocID="{706FC19B-0156-EE49-9C9A-301147D7E08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5546B4D6-F450-5943-A7ED-420CEC014CF7}" type="pres">
      <dgm:prSet presAssocID="{EC90D8DE-6390-714F-A0F1-979D574D9277}" presName="hierRoot2" presStyleCnt="0"/>
      <dgm:spPr/>
    </dgm:pt>
    <dgm:pt modelId="{2F1A23F7-122F-5142-A118-D1CFA443EE31}" type="pres">
      <dgm:prSet presAssocID="{EC90D8DE-6390-714F-A0F1-979D574D9277}" presName="composite2" presStyleCnt="0"/>
      <dgm:spPr/>
    </dgm:pt>
    <dgm:pt modelId="{84FB88AE-4308-354F-9C94-02CC6191CEB9}" type="pres">
      <dgm:prSet presAssocID="{EC90D8DE-6390-714F-A0F1-979D574D9277}" presName="background2" presStyleLbl="node2" presStyleIdx="1" presStyleCnt="2"/>
      <dgm:spPr/>
    </dgm:pt>
    <dgm:pt modelId="{A6AEBD0D-8A1C-4D4C-9BC1-2F1E08F85E25}" type="pres">
      <dgm:prSet presAssocID="{EC90D8DE-6390-714F-A0F1-979D574D9277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C963DF-3DA8-764B-933F-2F0A8880D943}" type="pres">
      <dgm:prSet presAssocID="{EC90D8DE-6390-714F-A0F1-979D574D9277}" presName="hierChild3" presStyleCnt="0"/>
      <dgm:spPr/>
    </dgm:pt>
    <dgm:pt modelId="{D46257E4-D25E-9C4B-A3FE-B972D2F5048E}" type="pres">
      <dgm:prSet presAssocID="{7D8823E8-A77F-6541-8F11-5F83C13B6968}" presName="Name17" presStyleLbl="parChTrans1D3" presStyleIdx="1" presStyleCnt="2"/>
      <dgm:spPr/>
      <dgm:t>
        <a:bodyPr/>
        <a:lstStyle/>
        <a:p>
          <a:endParaRPr lang="en-US"/>
        </a:p>
      </dgm:t>
    </dgm:pt>
    <dgm:pt modelId="{25E29F80-61D9-5F47-94BA-B6744910865B}" type="pres">
      <dgm:prSet presAssocID="{B4E1B106-AED2-CF42-8FF2-85EB35F14A30}" presName="hierRoot3" presStyleCnt="0"/>
      <dgm:spPr/>
    </dgm:pt>
    <dgm:pt modelId="{8FC980C4-0729-A54B-81AF-298A184E0397}" type="pres">
      <dgm:prSet presAssocID="{B4E1B106-AED2-CF42-8FF2-85EB35F14A30}" presName="composite3" presStyleCnt="0"/>
      <dgm:spPr/>
    </dgm:pt>
    <dgm:pt modelId="{44273C9D-D767-5E4D-9736-BB898121DBF0}" type="pres">
      <dgm:prSet presAssocID="{B4E1B106-AED2-CF42-8FF2-85EB35F14A30}" presName="background3" presStyleLbl="node3" presStyleIdx="1" presStyleCnt="2"/>
      <dgm:spPr/>
    </dgm:pt>
    <dgm:pt modelId="{F4C2144E-74DE-1948-BA01-27FFDE7663F5}" type="pres">
      <dgm:prSet presAssocID="{B4E1B106-AED2-CF42-8FF2-85EB35F14A30}" presName="text3" presStyleLbl="fgAcc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8ED5DA-D8E0-2046-BEA4-D3BC67806C1A}" type="pres">
      <dgm:prSet presAssocID="{B4E1B106-AED2-CF42-8FF2-85EB35F14A30}" presName="hierChild4" presStyleCnt="0"/>
      <dgm:spPr/>
    </dgm:pt>
  </dgm:ptLst>
  <dgm:cxnLst>
    <dgm:cxn modelId="{46AB3C18-E571-43B6-A06A-B0D2AAD8AC44}" type="presOf" srcId="{8FBB1ADF-A9E3-8844-9ADC-C8A9950EC653}" destId="{66972004-E252-1840-83FE-032C64CD6A10}" srcOrd="0" destOrd="0" presId="urn:microsoft.com/office/officeart/2005/8/layout/hierarchy1"/>
    <dgm:cxn modelId="{15EC1514-4A53-4970-B605-1B2CF6EEE15A}" type="presOf" srcId="{706FC19B-0156-EE49-9C9A-301147D7E08E}" destId="{38B852A5-A3DF-064C-9AE2-CA2B981F2636}" srcOrd="0" destOrd="0" presId="urn:microsoft.com/office/officeart/2005/8/layout/hierarchy1"/>
    <dgm:cxn modelId="{CB702245-7B20-5540-8C02-3520D1DB7E77}" srcId="{8FBB1ADF-A9E3-8844-9ADC-C8A9950EC653}" destId="{D0428473-AF82-1C48-85EA-189D5CF16FC6}" srcOrd="0" destOrd="0" parTransId="{D259F374-C046-0842-B909-278C4CABAE09}" sibTransId="{D090A858-5B61-CE47-8BCC-ED00859AC03A}"/>
    <dgm:cxn modelId="{332ABA55-A474-493C-B867-E7BADBB3F84C}" type="presOf" srcId="{C44576D1-E868-BA40-AE3E-A9DF715D334F}" destId="{8BF54B96-CBF6-A44D-9465-1C7752AE65AA}" srcOrd="0" destOrd="0" presId="urn:microsoft.com/office/officeart/2005/8/layout/hierarchy1"/>
    <dgm:cxn modelId="{4203D55F-CBC5-4A3F-B4BC-659CDDF605B6}" type="presOf" srcId="{1670FEDE-2DEE-574E-91AF-50C6D89C7E8A}" destId="{7AA92CD2-CDA8-F249-B04A-A368A28CEFFF}" srcOrd="0" destOrd="0" presId="urn:microsoft.com/office/officeart/2005/8/layout/hierarchy1"/>
    <dgm:cxn modelId="{215718A0-8709-4E77-9395-AB6517AB205E}" type="presOf" srcId="{5315B8A1-B6E8-B543-A0AB-F7673FA04652}" destId="{4D4FE9E4-46B3-5A4D-B077-3377C137FEE4}" srcOrd="0" destOrd="0" presId="urn:microsoft.com/office/officeart/2005/8/layout/hierarchy1"/>
    <dgm:cxn modelId="{F535F884-C52B-468A-A42A-B9096EA50C3E}" type="presOf" srcId="{EC90D8DE-6390-714F-A0F1-979D574D9277}" destId="{A6AEBD0D-8A1C-4D4C-9BC1-2F1E08F85E25}" srcOrd="0" destOrd="0" presId="urn:microsoft.com/office/officeart/2005/8/layout/hierarchy1"/>
    <dgm:cxn modelId="{6C753554-07DC-4DC8-8BD6-0A0A76D81D89}" type="presOf" srcId="{7D8823E8-A77F-6541-8F11-5F83C13B6968}" destId="{D46257E4-D25E-9C4B-A3FE-B972D2F5048E}" srcOrd="0" destOrd="0" presId="urn:microsoft.com/office/officeart/2005/8/layout/hierarchy1"/>
    <dgm:cxn modelId="{D521B2AB-1819-4CC7-B2D1-F401FDD3A741}" type="presOf" srcId="{B4E1B106-AED2-CF42-8FF2-85EB35F14A30}" destId="{F4C2144E-74DE-1948-BA01-27FFDE7663F5}" srcOrd="0" destOrd="0" presId="urn:microsoft.com/office/officeart/2005/8/layout/hierarchy1"/>
    <dgm:cxn modelId="{7BF50D40-C097-094D-BECF-BB2A0BB1185C}" srcId="{5315B8A1-B6E8-B543-A0AB-F7673FA04652}" destId="{C44576D1-E868-BA40-AE3E-A9DF715D334F}" srcOrd="0" destOrd="0" parTransId="{12B1B9D1-FC54-3645-93A9-2625CBFAF5B0}" sibTransId="{E490ECE2-9573-C24A-B89A-18285AE3A66B}"/>
    <dgm:cxn modelId="{94992420-5EDB-4245-9545-A2D5DF213E84}" srcId="{EC90D8DE-6390-714F-A0F1-979D574D9277}" destId="{B4E1B106-AED2-CF42-8FF2-85EB35F14A30}" srcOrd="0" destOrd="0" parTransId="{7D8823E8-A77F-6541-8F11-5F83C13B6968}" sibTransId="{EF8C58BD-C107-C141-919B-2E02B032C578}"/>
    <dgm:cxn modelId="{783C380E-FF04-3B44-BD33-D4EBC3933E7E}" srcId="{D0428473-AF82-1C48-85EA-189D5CF16FC6}" destId="{EC90D8DE-6390-714F-A0F1-979D574D9277}" srcOrd="1" destOrd="0" parTransId="{706FC19B-0156-EE49-9C9A-301147D7E08E}" sibTransId="{6D069BB0-5115-8245-B672-88D22E94E067}"/>
    <dgm:cxn modelId="{FA7A42B3-6E29-4DCC-BDBA-F1C93EC7C193}" type="presOf" srcId="{D0428473-AF82-1C48-85EA-189D5CF16FC6}" destId="{E4AD6F78-CF2B-6A4C-B959-119FC39680D4}" srcOrd="0" destOrd="0" presId="urn:microsoft.com/office/officeart/2005/8/layout/hierarchy1"/>
    <dgm:cxn modelId="{9ABC81D8-DEC5-8041-A3AF-53776ACFFBE2}" srcId="{D0428473-AF82-1C48-85EA-189D5CF16FC6}" destId="{5315B8A1-B6E8-B543-A0AB-F7673FA04652}" srcOrd="0" destOrd="0" parTransId="{1670FEDE-2DEE-574E-91AF-50C6D89C7E8A}" sibTransId="{725287E7-EEA8-DF48-8640-D472BBA79DA2}"/>
    <dgm:cxn modelId="{D824AC80-B974-4D72-83EA-430EDBFB5B7C}" type="presOf" srcId="{12B1B9D1-FC54-3645-93A9-2625CBFAF5B0}" destId="{5E329B00-C802-1D40-AF53-9BD2FB364919}" srcOrd="0" destOrd="0" presId="urn:microsoft.com/office/officeart/2005/8/layout/hierarchy1"/>
    <dgm:cxn modelId="{5CE51C02-BE65-4028-9C88-0BB47C0D2397}" type="presParOf" srcId="{66972004-E252-1840-83FE-032C64CD6A10}" destId="{71020CAF-0D3B-A24C-9166-13D8CDC6DA71}" srcOrd="0" destOrd="0" presId="urn:microsoft.com/office/officeart/2005/8/layout/hierarchy1"/>
    <dgm:cxn modelId="{6F4E4AD4-5C02-4128-A67D-10BEE766F95A}" type="presParOf" srcId="{71020CAF-0D3B-A24C-9166-13D8CDC6DA71}" destId="{7C279E2C-473A-7D43-A472-9830C2C74F45}" srcOrd="0" destOrd="0" presId="urn:microsoft.com/office/officeart/2005/8/layout/hierarchy1"/>
    <dgm:cxn modelId="{8F24A3D7-63E1-457E-97A7-3909CCFB6C95}" type="presParOf" srcId="{7C279E2C-473A-7D43-A472-9830C2C74F45}" destId="{D6D44834-150A-4442-92AF-D76379D50428}" srcOrd="0" destOrd="0" presId="urn:microsoft.com/office/officeart/2005/8/layout/hierarchy1"/>
    <dgm:cxn modelId="{ACD130D6-7045-41DD-A838-F739BD3C5437}" type="presParOf" srcId="{7C279E2C-473A-7D43-A472-9830C2C74F45}" destId="{E4AD6F78-CF2B-6A4C-B959-119FC39680D4}" srcOrd="1" destOrd="0" presId="urn:microsoft.com/office/officeart/2005/8/layout/hierarchy1"/>
    <dgm:cxn modelId="{02B80E82-28DE-4E2C-B7F7-251847C85D53}" type="presParOf" srcId="{71020CAF-0D3B-A24C-9166-13D8CDC6DA71}" destId="{FC639861-976C-EF4A-9466-891201513BC7}" srcOrd="1" destOrd="0" presId="urn:microsoft.com/office/officeart/2005/8/layout/hierarchy1"/>
    <dgm:cxn modelId="{D038F5A9-169E-4927-ADAC-1657B802794B}" type="presParOf" srcId="{FC639861-976C-EF4A-9466-891201513BC7}" destId="{7AA92CD2-CDA8-F249-B04A-A368A28CEFFF}" srcOrd="0" destOrd="0" presId="urn:microsoft.com/office/officeart/2005/8/layout/hierarchy1"/>
    <dgm:cxn modelId="{4EF06561-96A3-4D43-A86E-BABEDCF5EA87}" type="presParOf" srcId="{FC639861-976C-EF4A-9466-891201513BC7}" destId="{9A26917C-415D-BB4C-B934-9AD81576C4C5}" srcOrd="1" destOrd="0" presId="urn:microsoft.com/office/officeart/2005/8/layout/hierarchy1"/>
    <dgm:cxn modelId="{81FD84A0-09DC-43D2-9520-0DFA9CFF6D8D}" type="presParOf" srcId="{9A26917C-415D-BB4C-B934-9AD81576C4C5}" destId="{0CDF72C3-0365-AD46-90DD-512A3063ED65}" srcOrd="0" destOrd="0" presId="urn:microsoft.com/office/officeart/2005/8/layout/hierarchy1"/>
    <dgm:cxn modelId="{2BF211A4-A8B0-4394-920C-9FC4F724E6EC}" type="presParOf" srcId="{0CDF72C3-0365-AD46-90DD-512A3063ED65}" destId="{3DE346E7-E5E9-3848-8345-E22BD72083D5}" srcOrd="0" destOrd="0" presId="urn:microsoft.com/office/officeart/2005/8/layout/hierarchy1"/>
    <dgm:cxn modelId="{1B242E33-ACBD-444D-B189-3F6E3B186BF1}" type="presParOf" srcId="{0CDF72C3-0365-AD46-90DD-512A3063ED65}" destId="{4D4FE9E4-46B3-5A4D-B077-3377C137FEE4}" srcOrd="1" destOrd="0" presId="urn:microsoft.com/office/officeart/2005/8/layout/hierarchy1"/>
    <dgm:cxn modelId="{3178A419-57A5-4B15-ACB1-3AA6AD58E6D6}" type="presParOf" srcId="{9A26917C-415D-BB4C-B934-9AD81576C4C5}" destId="{D97CD7E2-E7AF-9740-81C8-937A209D5D10}" srcOrd="1" destOrd="0" presId="urn:microsoft.com/office/officeart/2005/8/layout/hierarchy1"/>
    <dgm:cxn modelId="{4732A8B9-1A5A-4F4A-A0ED-7B97930396C2}" type="presParOf" srcId="{D97CD7E2-E7AF-9740-81C8-937A209D5D10}" destId="{5E329B00-C802-1D40-AF53-9BD2FB364919}" srcOrd="0" destOrd="0" presId="urn:microsoft.com/office/officeart/2005/8/layout/hierarchy1"/>
    <dgm:cxn modelId="{AA8248E2-AA72-4E94-9C01-28D7CA47E91E}" type="presParOf" srcId="{D97CD7E2-E7AF-9740-81C8-937A209D5D10}" destId="{0BFC30E3-11A1-5D45-BBEA-19EDEFD0C569}" srcOrd="1" destOrd="0" presId="urn:microsoft.com/office/officeart/2005/8/layout/hierarchy1"/>
    <dgm:cxn modelId="{814A3D0C-D825-4309-9CA9-A3E385C921BF}" type="presParOf" srcId="{0BFC30E3-11A1-5D45-BBEA-19EDEFD0C569}" destId="{4620C6B5-37E0-074A-AB6C-87C9AED3F9BE}" srcOrd="0" destOrd="0" presId="urn:microsoft.com/office/officeart/2005/8/layout/hierarchy1"/>
    <dgm:cxn modelId="{B8FA2021-BB13-4C37-BF4B-57C2FAFD7B00}" type="presParOf" srcId="{4620C6B5-37E0-074A-AB6C-87C9AED3F9BE}" destId="{CD26F3F1-401A-D946-82F4-F19B2D40F47F}" srcOrd="0" destOrd="0" presId="urn:microsoft.com/office/officeart/2005/8/layout/hierarchy1"/>
    <dgm:cxn modelId="{E2D8B4FF-15CB-4B9D-BF83-4B74115B8850}" type="presParOf" srcId="{4620C6B5-37E0-074A-AB6C-87C9AED3F9BE}" destId="{8BF54B96-CBF6-A44D-9465-1C7752AE65AA}" srcOrd="1" destOrd="0" presId="urn:microsoft.com/office/officeart/2005/8/layout/hierarchy1"/>
    <dgm:cxn modelId="{83C416FA-B7F9-4765-9DB8-C6F7B76F910C}" type="presParOf" srcId="{0BFC30E3-11A1-5D45-BBEA-19EDEFD0C569}" destId="{CAF54236-D61C-1046-96D9-B87DCA01084B}" srcOrd="1" destOrd="0" presId="urn:microsoft.com/office/officeart/2005/8/layout/hierarchy1"/>
    <dgm:cxn modelId="{30412951-1A7B-4834-A1FD-40136A997B00}" type="presParOf" srcId="{FC639861-976C-EF4A-9466-891201513BC7}" destId="{38B852A5-A3DF-064C-9AE2-CA2B981F2636}" srcOrd="2" destOrd="0" presId="urn:microsoft.com/office/officeart/2005/8/layout/hierarchy1"/>
    <dgm:cxn modelId="{21BAB10D-C59B-4FC8-9225-D38CFD7E143E}" type="presParOf" srcId="{FC639861-976C-EF4A-9466-891201513BC7}" destId="{5546B4D6-F450-5943-A7ED-420CEC014CF7}" srcOrd="3" destOrd="0" presId="urn:microsoft.com/office/officeart/2005/8/layout/hierarchy1"/>
    <dgm:cxn modelId="{1D6EFA36-BE33-4A79-81BD-C2FFFF7E9FEA}" type="presParOf" srcId="{5546B4D6-F450-5943-A7ED-420CEC014CF7}" destId="{2F1A23F7-122F-5142-A118-D1CFA443EE31}" srcOrd="0" destOrd="0" presId="urn:microsoft.com/office/officeart/2005/8/layout/hierarchy1"/>
    <dgm:cxn modelId="{A3DF3E87-FFB0-40B1-A1C2-1E65681F0FFC}" type="presParOf" srcId="{2F1A23F7-122F-5142-A118-D1CFA443EE31}" destId="{84FB88AE-4308-354F-9C94-02CC6191CEB9}" srcOrd="0" destOrd="0" presId="urn:microsoft.com/office/officeart/2005/8/layout/hierarchy1"/>
    <dgm:cxn modelId="{211D25A4-73EE-4281-91F3-EB75F73848ED}" type="presParOf" srcId="{2F1A23F7-122F-5142-A118-D1CFA443EE31}" destId="{A6AEBD0D-8A1C-4D4C-9BC1-2F1E08F85E25}" srcOrd="1" destOrd="0" presId="urn:microsoft.com/office/officeart/2005/8/layout/hierarchy1"/>
    <dgm:cxn modelId="{B4DFD0A3-4941-4CC9-B62A-65BA75294D98}" type="presParOf" srcId="{5546B4D6-F450-5943-A7ED-420CEC014CF7}" destId="{A3C963DF-3DA8-764B-933F-2F0A8880D943}" srcOrd="1" destOrd="0" presId="urn:microsoft.com/office/officeart/2005/8/layout/hierarchy1"/>
    <dgm:cxn modelId="{9A611303-6373-442F-9CA0-C8E94DCF0A2C}" type="presParOf" srcId="{A3C963DF-3DA8-764B-933F-2F0A8880D943}" destId="{D46257E4-D25E-9C4B-A3FE-B972D2F5048E}" srcOrd="0" destOrd="0" presId="urn:microsoft.com/office/officeart/2005/8/layout/hierarchy1"/>
    <dgm:cxn modelId="{27967ED7-66CE-4CEB-A6A4-49516BCA9375}" type="presParOf" srcId="{A3C963DF-3DA8-764B-933F-2F0A8880D943}" destId="{25E29F80-61D9-5F47-94BA-B6744910865B}" srcOrd="1" destOrd="0" presId="urn:microsoft.com/office/officeart/2005/8/layout/hierarchy1"/>
    <dgm:cxn modelId="{506B0B26-F544-430E-B88D-49564AA4F275}" type="presParOf" srcId="{25E29F80-61D9-5F47-94BA-B6744910865B}" destId="{8FC980C4-0729-A54B-81AF-298A184E0397}" srcOrd="0" destOrd="0" presId="urn:microsoft.com/office/officeart/2005/8/layout/hierarchy1"/>
    <dgm:cxn modelId="{D3D48FE7-B0C5-4F86-949D-5B2942E6D6D9}" type="presParOf" srcId="{8FC980C4-0729-A54B-81AF-298A184E0397}" destId="{44273C9D-D767-5E4D-9736-BB898121DBF0}" srcOrd="0" destOrd="0" presId="urn:microsoft.com/office/officeart/2005/8/layout/hierarchy1"/>
    <dgm:cxn modelId="{71A18CBD-0084-4BC9-BC85-707EDBD23BB7}" type="presParOf" srcId="{8FC980C4-0729-A54B-81AF-298A184E0397}" destId="{F4C2144E-74DE-1948-BA01-27FFDE7663F5}" srcOrd="1" destOrd="0" presId="urn:microsoft.com/office/officeart/2005/8/layout/hierarchy1"/>
    <dgm:cxn modelId="{3C2690C0-03C3-4E69-89FB-31E506B10AE6}" type="presParOf" srcId="{25E29F80-61D9-5F47-94BA-B6744910865B}" destId="{4D8ED5DA-D8E0-2046-BEA4-D3BC67806C1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FB7143-A7B9-0940-96AE-8468CBDC5A84}" type="doc">
      <dgm:prSet loTypeId="urn:microsoft.com/office/officeart/2005/8/layout/pyramid2" loCatId="pyramid" qsTypeId="urn:microsoft.com/office/officeart/2005/8/quickstyle/simple4" qsCatId="simple" csTypeId="urn:microsoft.com/office/officeart/2005/8/colors/accent1_2" csCatId="accent1" phldr="1"/>
      <dgm:spPr/>
    </dgm:pt>
    <dgm:pt modelId="{AEAC227B-DCAC-6542-8E0E-F365C9489D77}">
      <dgm:prSet phldrT="[Text]" custT="1"/>
      <dgm:spPr>
        <a:ln>
          <a:solidFill>
            <a:schemeClr val="bg2"/>
          </a:solidFill>
        </a:ln>
      </dgm:spPr>
      <dgm:t>
        <a:bodyPr/>
        <a:lstStyle/>
        <a:p>
          <a:r>
            <a:rPr lang="en-US" sz="1400" b="1" dirty="0" smtClean="0"/>
            <a:t>EAP Over LAN (EAPOL) Key Confirmation Key (EAPOL-KCK)</a:t>
          </a:r>
          <a:endParaRPr lang="en-US" sz="1400" dirty="0"/>
        </a:p>
      </dgm:t>
    </dgm:pt>
    <dgm:pt modelId="{C78E6BDA-9298-8A4F-A72D-8235A3776671}" type="parTrans" cxnId="{B9633B7A-D218-5F4A-9CF5-0825262861DD}">
      <dgm:prSet/>
      <dgm:spPr/>
      <dgm:t>
        <a:bodyPr/>
        <a:lstStyle/>
        <a:p>
          <a:endParaRPr lang="en-US"/>
        </a:p>
      </dgm:t>
    </dgm:pt>
    <dgm:pt modelId="{75B3E5DF-0264-5D4B-BBBF-AD374E8C7534}" type="sibTrans" cxnId="{B9633B7A-D218-5F4A-9CF5-0825262861DD}">
      <dgm:prSet/>
      <dgm:spPr/>
      <dgm:t>
        <a:bodyPr/>
        <a:lstStyle/>
        <a:p>
          <a:endParaRPr lang="en-US"/>
        </a:p>
      </dgm:t>
    </dgm:pt>
    <dgm:pt modelId="{4FEB1CFB-34D1-B249-BC9B-C93F0D9537D4}">
      <dgm:prSet custT="1"/>
      <dgm:spPr>
        <a:ln>
          <a:solidFill>
            <a:schemeClr val="bg2"/>
          </a:solidFill>
        </a:ln>
      </dgm:spPr>
      <dgm:t>
        <a:bodyPr/>
        <a:lstStyle/>
        <a:p>
          <a:r>
            <a:rPr lang="en-US" sz="1400" dirty="0" smtClean="0"/>
            <a:t>Supports the integrity and data origin authenticity of STA-to-AP control frames during operational setup of an RSN</a:t>
          </a:r>
        </a:p>
      </dgm:t>
    </dgm:pt>
    <dgm:pt modelId="{47AE2CAA-1D87-5143-BF85-CA59BC171251}" type="parTrans" cxnId="{B10AA062-7432-544E-BB1B-75F8D7BDDE52}">
      <dgm:prSet/>
      <dgm:spPr/>
      <dgm:t>
        <a:bodyPr/>
        <a:lstStyle/>
        <a:p>
          <a:endParaRPr lang="en-US"/>
        </a:p>
      </dgm:t>
    </dgm:pt>
    <dgm:pt modelId="{4D04D8E8-B712-8945-A037-61EC2016BABF}" type="sibTrans" cxnId="{B10AA062-7432-544E-BB1B-75F8D7BDDE52}">
      <dgm:prSet/>
      <dgm:spPr/>
      <dgm:t>
        <a:bodyPr/>
        <a:lstStyle/>
        <a:p>
          <a:endParaRPr lang="en-US"/>
        </a:p>
      </dgm:t>
    </dgm:pt>
    <dgm:pt modelId="{3EC235DA-A161-6749-8D85-24AEB55C13FE}">
      <dgm:prSet custT="1"/>
      <dgm:spPr>
        <a:ln>
          <a:solidFill>
            <a:schemeClr val="bg2"/>
          </a:solidFill>
        </a:ln>
      </dgm:spPr>
      <dgm:t>
        <a:bodyPr/>
        <a:lstStyle/>
        <a:p>
          <a:r>
            <a:rPr lang="en-US" sz="1400" dirty="0" smtClean="0"/>
            <a:t>It also performs an access control function: proof-of-possession of the PMK</a:t>
          </a:r>
        </a:p>
      </dgm:t>
    </dgm:pt>
    <dgm:pt modelId="{A6DB4628-DC7A-244D-B006-22308D774126}" type="parTrans" cxnId="{BB8207B1-0768-9643-AE40-6BE22E1D03F2}">
      <dgm:prSet/>
      <dgm:spPr/>
      <dgm:t>
        <a:bodyPr/>
        <a:lstStyle/>
        <a:p>
          <a:endParaRPr lang="en-US"/>
        </a:p>
      </dgm:t>
    </dgm:pt>
    <dgm:pt modelId="{2D2527B5-B120-F244-B944-E616FB358883}" type="sibTrans" cxnId="{BB8207B1-0768-9643-AE40-6BE22E1D03F2}">
      <dgm:prSet/>
      <dgm:spPr/>
      <dgm:t>
        <a:bodyPr/>
        <a:lstStyle/>
        <a:p>
          <a:endParaRPr lang="en-US"/>
        </a:p>
      </dgm:t>
    </dgm:pt>
    <dgm:pt modelId="{A1D23813-49FE-C44A-9DA0-6067389A4E4B}">
      <dgm:prSet custT="1"/>
      <dgm:spPr>
        <a:ln>
          <a:solidFill>
            <a:schemeClr val="bg2"/>
          </a:solidFill>
        </a:ln>
      </dgm:spPr>
      <dgm:t>
        <a:bodyPr/>
        <a:lstStyle/>
        <a:p>
          <a:r>
            <a:rPr lang="en-US" sz="1400" dirty="0" smtClean="0"/>
            <a:t>An entity that possesses the PMK is authorized to use the link</a:t>
          </a:r>
        </a:p>
      </dgm:t>
    </dgm:pt>
    <dgm:pt modelId="{5BC9BAD5-9414-AC45-B987-D82656D50E65}" type="parTrans" cxnId="{53B16198-9A6F-174F-9106-547DAA5539B8}">
      <dgm:prSet/>
      <dgm:spPr/>
      <dgm:t>
        <a:bodyPr/>
        <a:lstStyle/>
        <a:p>
          <a:endParaRPr lang="en-US"/>
        </a:p>
      </dgm:t>
    </dgm:pt>
    <dgm:pt modelId="{D0949CCC-A97F-7C42-BABF-FB63DF16C3A7}" type="sibTrans" cxnId="{53B16198-9A6F-174F-9106-547DAA5539B8}">
      <dgm:prSet/>
      <dgm:spPr/>
      <dgm:t>
        <a:bodyPr/>
        <a:lstStyle/>
        <a:p>
          <a:endParaRPr lang="en-US"/>
        </a:p>
      </dgm:t>
    </dgm:pt>
    <dgm:pt modelId="{ECA0CFE6-E96D-DC4D-8F07-F0F82581F1F8}">
      <dgm:prSet custT="1"/>
      <dgm:spPr>
        <a:ln>
          <a:solidFill>
            <a:schemeClr val="bg2"/>
          </a:solidFill>
        </a:ln>
      </dgm:spPr>
      <dgm:t>
        <a:bodyPr/>
        <a:lstStyle/>
        <a:p>
          <a:r>
            <a:rPr lang="en-US" sz="1500" b="1" dirty="0" smtClean="0"/>
            <a:t>EAPOL Key Encryption Key (EAPOL-KEK)</a:t>
          </a:r>
        </a:p>
      </dgm:t>
    </dgm:pt>
    <dgm:pt modelId="{22ED1274-3093-4C46-B352-1258E98ED731}" type="parTrans" cxnId="{D4272E3A-3F0C-AB45-8FDD-9826A1513FFE}">
      <dgm:prSet/>
      <dgm:spPr/>
      <dgm:t>
        <a:bodyPr/>
        <a:lstStyle/>
        <a:p>
          <a:endParaRPr lang="en-US"/>
        </a:p>
      </dgm:t>
    </dgm:pt>
    <dgm:pt modelId="{F74846FF-D794-CE42-92B0-BC22A98CD70F}" type="sibTrans" cxnId="{D4272E3A-3F0C-AB45-8FDD-9826A1513FFE}">
      <dgm:prSet/>
      <dgm:spPr/>
      <dgm:t>
        <a:bodyPr/>
        <a:lstStyle/>
        <a:p>
          <a:endParaRPr lang="en-US"/>
        </a:p>
      </dgm:t>
    </dgm:pt>
    <dgm:pt modelId="{5075ED97-0F3E-794D-AB1E-EADBEA25C1FE}">
      <dgm:prSet custT="1"/>
      <dgm:spPr>
        <a:ln>
          <a:solidFill>
            <a:schemeClr val="bg2"/>
          </a:solidFill>
        </a:ln>
      </dgm:spPr>
      <dgm:t>
        <a:bodyPr/>
        <a:lstStyle/>
        <a:p>
          <a:r>
            <a:rPr lang="en-US" sz="1500" dirty="0" smtClean="0"/>
            <a:t>Protects the confidentiality of keys and other data during some RSN association procedures</a:t>
          </a:r>
        </a:p>
      </dgm:t>
    </dgm:pt>
    <dgm:pt modelId="{994F053E-F832-FD4B-A8A0-B3711FA5293F}" type="parTrans" cxnId="{F9100F51-EF4D-C142-8DEA-E1799E6EF453}">
      <dgm:prSet/>
      <dgm:spPr/>
      <dgm:t>
        <a:bodyPr/>
        <a:lstStyle/>
        <a:p>
          <a:endParaRPr lang="en-US"/>
        </a:p>
      </dgm:t>
    </dgm:pt>
    <dgm:pt modelId="{7354AB26-E879-714B-B67B-51F825D6C45D}" type="sibTrans" cxnId="{F9100F51-EF4D-C142-8DEA-E1799E6EF453}">
      <dgm:prSet/>
      <dgm:spPr/>
      <dgm:t>
        <a:bodyPr/>
        <a:lstStyle/>
        <a:p>
          <a:endParaRPr lang="en-US"/>
        </a:p>
      </dgm:t>
    </dgm:pt>
    <dgm:pt modelId="{882F1BC5-F1FC-B140-83C3-D9F2CF7B12EB}">
      <dgm:prSet custT="1"/>
      <dgm:spPr>
        <a:ln>
          <a:solidFill>
            <a:schemeClr val="bg2"/>
          </a:solidFill>
        </a:ln>
      </dgm:spPr>
      <dgm:t>
        <a:bodyPr/>
        <a:lstStyle/>
        <a:p>
          <a:r>
            <a:rPr lang="en-US" sz="1500" b="1" dirty="0" smtClean="0"/>
            <a:t>Temporal Key (TK)</a:t>
          </a:r>
        </a:p>
      </dgm:t>
    </dgm:pt>
    <dgm:pt modelId="{1FEB5EDF-FBED-6F46-B521-93A0A91C9E2A}" type="parTrans" cxnId="{C2990E58-A285-CE4D-817E-D7AD90FE170B}">
      <dgm:prSet/>
      <dgm:spPr/>
      <dgm:t>
        <a:bodyPr/>
        <a:lstStyle/>
        <a:p>
          <a:endParaRPr lang="en-US"/>
        </a:p>
      </dgm:t>
    </dgm:pt>
    <dgm:pt modelId="{12B799E9-EB01-8A4E-AA94-A6A93993FEA5}" type="sibTrans" cxnId="{C2990E58-A285-CE4D-817E-D7AD90FE170B}">
      <dgm:prSet/>
      <dgm:spPr/>
      <dgm:t>
        <a:bodyPr/>
        <a:lstStyle/>
        <a:p>
          <a:endParaRPr lang="en-US"/>
        </a:p>
      </dgm:t>
    </dgm:pt>
    <dgm:pt modelId="{E12D2968-D255-D946-BB99-1EABD2F2CE77}">
      <dgm:prSet custT="1"/>
      <dgm:spPr>
        <a:ln>
          <a:solidFill>
            <a:schemeClr val="bg2"/>
          </a:solidFill>
        </a:ln>
      </dgm:spPr>
      <dgm:t>
        <a:bodyPr/>
        <a:lstStyle/>
        <a:p>
          <a:r>
            <a:rPr lang="en-US" sz="1500" dirty="0" smtClean="0"/>
            <a:t>Provides the actual protection for user traffic</a:t>
          </a:r>
        </a:p>
      </dgm:t>
    </dgm:pt>
    <dgm:pt modelId="{4C705B9E-CADB-5B45-A5B2-ACB1E3FB0376}" type="parTrans" cxnId="{4DB9AE6E-DBEA-EB43-B973-2693E22AE28E}">
      <dgm:prSet/>
      <dgm:spPr/>
      <dgm:t>
        <a:bodyPr/>
        <a:lstStyle/>
        <a:p>
          <a:endParaRPr lang="en-US"/>
        </a:p>
      </dgm:t>
    </dgm:pt>
    <dgm:pt modelId="{1861FDEB-F40D-1B48-82A2-8ECCE90418F9}" type="sibTrans" cxnId="{4DB9AE6E-DBEA-EB43-B973-2693E22AE28E}">
      <dgm:prSet/>
      <dgm:spPr/>
      <dgm:t>
        <a:bodyPr/>
        <a:lstStyle/>
        <a:p>
          <a:endParaRPr lang="en-US"/>
        </a:p>
      </dgm:t>
    </dgm:pt>
    <dgm:pt modelId="{02ACCFE9-79A6-B549-A957-74F77C137919}" type="pres">
      <dgm:prSet presAssocID="{3EFB7143-A7B9-0940-96AE-8468CBDC5A84}" presName="compositeShape" presStyleCnt="0">
        <dgm:presLayoutVars>
          <dgm:dir/>
          <dgm:resizeHandles/>
        </dgm:presLayoutVars>
      </dgm:prSet>
      <dgm:spPr/>
    </dgm:pt>
    <dgm:pt modelId="{B3D9FBD9-6E4D-8245-9BA6-6BBC54003EDB}" type="pres">
      <dgm:prSet presAssocID="{3EFB7143-A7B9-0940-96AE-8468CBDC5A84}" presName="pyramid" presStyleLbl="node1" presStyleIdx="0" presStyleCnt="1"/>
      <dgm:spPr>
        <a:ln>
          <a:solidFill>
            <a:schemeClr val="bg2"/>
          </a:solidFill>
        </a:ln>
      </dgm:spPr>
    </dgm:pt>
    <dgm:pt modelId="{856E825C-201D-D64B-BB35-9F12D7CE7DC6}" type="pres">
      <dgm:prSet presAssocID="{3EFB7143-A7B9-0940-96AE-8468CBDC5A84}" presName="theList" presStyleCnt="0"/>
      <dgm:spPr/>
    </dgm:pt>
    <dgm:pt modelId="{2F5B5F4A-BF40-8643-8CA0-D6D845181C61}" type="pres">
      <dgm:prSet presAssocID="{AEAC227B-DCAC-6542-8E0E-F365C9489D77}" presName="aNode" presStyleLbl="fgAcc1" presStyleIdx="0" presStyleCnt="3" custScaleX="146840" custScaleY="168197" custLinFactY="67115" custLinFactNeighborX="1614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D344CF-9A2F-8A42-B127-A7C1BB9E42E0}" type="pres">
      <dgm:prSet presAssocID="{AEAC227B-DCAC-6542-8E0E-F365C9489D77}" presName="aSpace" presStyleCnt="0"/>
      <dgm:spPr/>
    </dgm:pt>
    <dgm:pt modelId="{565D9650-2929-FC4A-8BEF-802A77FE8785}" type="pres">
      <dgm:prSet presAssocID="{ECA0CFE6-E96D-DC4D-8F07-F0F82581F1F8}" presName="aNode" presStyleLbl="fgAcc1" presStyleIdx="1" presStyleCnt="3" custScaleX="124828" custLinFactY="55530" custLinFactNeighborX="21532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FC922D-B335-FD4B-9D50-3C38C00515BE}" type="pres">
      <dgm:prSet presAssocID="{ECA0CFE6-E96D-DC4D-8F07-F0F82581F1F8}" presName="aSpace" presStyleCnt="0"/>
      <dgm:spPr/>
    </dgm:pt>
    <dgm:pt modelId="{DE2ED70D-5967-3841-AD73-516C3D773BB2}" type="pres">
      <dgm:prSet presAssocID="{882F1BC5-F1FC-B140-83C3-D9F2CF7B12EB}" presName="aNode" presStyleLbl="fgAcc1" presStyleIdx="2" presStyleCnt="3" custLinFactY="46205" custLinFactNeighborX="44282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6D5C6F-8DF8-3648-8A93-B5690A130E32}" type="pres">
      <dgm:prSet presAssocID="{882F1BC5-F1FC-B140-83C3-D9F2CF7B12EB}" presName="aSpace" presStyleCnt="0"/>
      <dgm:spPr/>
    </dgm:pt>
  </dgm:ptLst>
  <dgm:cxnLst>
    <dgm:cxn modelId="{380905FA-4D69-4EEC-A902-207049A1086B}" type="presOf" srcId="{A1D23813-49FE-C44A-9DA0-6067389A4E4B}" destId="{2F5B5F4A-BF40-8643-8CA0-D6D845181C61}" srcOrd="0" destOrd="3" presId="urn:microsoft.com/office/officeart/2005/8/layout/pyramid2"/>
    <dgm:cxn modelId="{55F3EE8F-891C-4706-BDDB-57427192CB3B}" type="presOf" srcId="{882F1BC5-F1FC-B140-83C3-D9F2CF7B12EB}" destId="{DE2ED70D-5967-3841-AD73-516C3D773BB2}" srcOrd="0" destOrd="0" presId="urn:microsoft.com/office/officeart/2005/8/layout/pyramid2"/>
    <dgm:cxn modelId="{53B16198-9A6F-174F-9106-547DAA5539B8}" srcId="{AEAC227B-DCAC-6542-8E0E-F365C9489D77}" destId="{A1D23813-49FE-C44A-9DA0-6067389A4E4B}" srcOrd="2" destOrd="0" parTransId="{5BC9BAD5-9414-AC45-B987-D82656D50E65}" sibTransId="{D0949CCC-A97F-7C42-BABF-FB63DF16C3A7}"/>
    <dgm:cxn modelId="{BB8207B1-0768-9643-AE40-6BE22E1D03F2}" srcId="{AEAC227B-DCAC-6542-8E0E-F365C9489D77}" destId="{3EC235DA-A161-6749-8D85-24AEB55C13FE}" srcOrd="1" destOrd="0" parTransId="{A6DB4628-DC7A-244D-B006-22308D774126}" sibTransId="{2D2527B5-B120-F244-B944-E616FB358883}"/>
    <dgm:cxn modelId="{6566D817-A5C9-4DB9-9ECA-4D11B97B73F8}" type="presOf" srcId="{3EFB7143-A7B9-0940-96AE-8468CBDC5A84}" destId="{02ACCFE9-79A6-B549-A957-74F77C137919}" srcOrd="0" destOrd="0" presId="urn:microsoft.com/office/officeart/2005/8/layout/pyramid2"/>
    <dgm:cxn modelId="{1DDA950B-F601-4258-9F7C-E22D438E5610}" type="presOf" srcId="{4FEB1CFB-34D1-B249-BC9B-C93F0D9537D4}" destId="{2F5B5F4A-BF40-8643-8CA0-D6D845181C61}" srcOrd="0" destOrd="1" presId="urn:microsoft.com/office/officeart/2005/8/layout/pyramid2"/>
    <dgm:cxn modelId="{4DB9AE6E-DBEA-EB43-B973-2693E22AE28E}" srcId="{882F1BC5-F1FC-B140-83C3-D9F2CF7B12EB}" destId="{E12D2968-D255-D946-BB99-1EABD2F2CE77}" srcOrd="0" destOrd="0" parTransId="{4C705B9E-CADB-5B45-A5B2-ACB1E3FB0376}" sibTransId="{1861FDEB-F40D-1B48-82A2-8ECCE90418F9}"/>
    <dgm:cxn modelId="{F9100F51-EF4D-C142-8DEA-E1799E6EF453}" srcId="{ECA0CFE6-E96D-DC4D-8F07-F0F82581F1F8}" destId="{5075ED97-0F3E-794D-AB1E-EADBEA25C1FE}" srcOrd="0" destOrd="0" parTransId="{994F053E-F832-FD4B-A8A0-B3711FA5293F}" sibTransId="{7354AB26-E879-714B-B67B-51F825D6C45D}"/>
    <dgm:cxn modelId="{D4272E3A-3F0C-AB45-8FDD-9826A1513FFE}" srcId="{3EFB7143-A7B9-0940-96AE-8468CBDC5A84}" destId="{ECA0CFE6-E96D-DC4D-8F07-F0F82581F1F8}" srcOrd="1" destOrd="0" parTransId="{22ED1274-3093-4C46-B352-1258E98ED731}" sibTransId="{F74846FF-D794-CE42-92B0-BC22A98CD70F}"/>
    <dgm:cxn modelId="{B8B2DE40-1E27-4B99-ACBF-755664347BC3}" type="presOf" srcId="{3EC235DA-A161-6749-8D85-24AEB55C13FE}" destId="{2F5B5F4A-BF40-8643-8CA0-D6D845181C61}" srcOrd="0" destOrd="2" presId="urn:microsoft.com/office/officeart/2005/8/layout/pyramid2"/>
    <dgm:cxn modelId="{C2990E58-A285-CE4D-817E-D7AD90FE170B}" srcId="{3EFB7143-A7B9-0940-96AE-8468CBDC5A84}" destId="{882F1BC5-F1FC-B140-83C3-D9F2CF7B12EB}" srcOrd="2" destOrd="0" parTransId="{1FEB5EDF-FBED-6F46-B521-93A0A91C9E2A}" sibTransId="{12B799E9-EB01-8A4E-AA94-A6A93993FEA5}"/>
    <dgm:cxn modelId="{F1ED9033-E650-4E56-832E-5442BDF2391D}" type="presOf" srcId="{5075ED97-0F3E-794D-AB1E-EADBEA25C1FE}" destId="{565D9650-2929-FC4A-8BEF-802A77FE8785}" srcOrd="0" destOrd="1" presId="urn:microsoft.com/office/officeart/2005/8/layout/pyramid2"/>
    <dgm:cxn modelId="{8665EC8A-9247-4EF8-AB3F-20BF977B1924}" type="presOf" srcId="{E12D2968-D255-D946-BB99-1EABD2F2CE77}" destId="{DE2ED70D-5967-3841-AD73-516C3D773BB2}" srcOrd="0" destOrd="1" presId="urn:microsoft.com/office/officeart/2005/8/layout/pyramid2"/>
    <dgm:cxn modelId="{12CD4386-D9A4-4A03-8B1A-D45A5E5C1136}" type="presOf" srcId="{AEAC227B-DCAC-6542-8E0E-F365C9489D77}" destId="{2F5B5F4A-BF40-8643-8CA0-D6D845181C61}" srcOrd="0" destOrd="0" presId="urn:microsoft.com/office/officeart/2005/8/layout/pyramid2"/>
    <dgm:cxn modelId="{1DAD6BD8-70D4-4F48-8925-F27BE3217C45}" type="presOf" srcId="{ECA0CFE6-E96D-DC4D-8F07-F0F82581F1F8}" destId="{565D9650-2929-FC4A-8BEF-802A77FE8785}" srcOrd="0" destOrd="0" presId="urn:microsoft.com/office/officeart/2005/8/layout/pyramid2"/>
    <dgm:cxn modelId="{B10AA062-7432-544E-BB1B-75F8D7BDDE52}" srcId="{AEAC227B-DCAC-6542-8E0E-F365C9489D77}" destId="{4FEB1CFB-34D1-B249-BC9B-C93F0D9537D4}" srcOrd="0" destOrd="0" parTransId="{47AE2CAA-1D87-5143-BF85-CA59BC171251}" sibTransId="{4D04D8E8-B712-8945-A037-61EC2016BABF}"/>
    <dgm:cxn modelId="{B9633B7A-D218-5F4A-9CF5-0825262861DD}" srcId="{3EFB7143-A7B9-0940-96AE-8468CBDC5A84}" destId="{AEAC227B-DCAC-6542-8E0E-F365C9489D77}" srcOrd="0" destOrd="0" parTransId="{C78E6BDA-9298-8A4F-A72D-8235A3776671}" sibTransId="{75B3E5DF-0264-5D4B-BBBF-AD374E8C7534}"/>
    <dgm:cxn modelId="{DD02BAB1-2C98-42AD-8944-E4BCA1C1CEC6}" type="presParOf" srcId="{02ACCFE9-79A6-B549-A957-74F77C137919}" destId="{B3D9FBD9-6E4D-8245-9BA6-6BBC54003EDB}" srcOrd="0" destOrd="0" presId="urn:microsoft.com/office/officeart/2005/8/layout/pyramid2"/>
    <dgm:cxn modelId="{BBA50F5B-CDE0-4B67-862E-20C059EAD3E2}" type="presParOf" srcId="{02ACCFE9-79A6-B549-A957-74F77C137919}" destId="{856E825C-201D-D64B-BB35-9F12D7CE7DC6}" srcOrd="1" destOrd="0" presId="urn:microsoft.com/office/officeart/2005/8/layout/pyramid2"/>
    <dgm:cxn modelId="{1E64202D-220A-4FBC-B3A6-21FC5A615664}" type="presParOf" srcId="{856E825C-201D-D64B-BB35-9F12D7CE7DC6}" destId="{2F5B5F4A-BF40-8643-8CA0-D6D845181C61}" srcOrd="0" destOrd="0" presId="urn:microsoft.com/office/officeart/2005/8/layout/pyramid2"/>
    <dgm:cxn modelId="{974BF498-A0EF-4EEF-8838-7A7B0425DB83}" type="presParOf" srcId="{856E825C-201D-D64B-BB35-9F12D7CE7DC6}" destId="{34D344CF-9A2F-8A42-B127-A7C1BB9E42E0}" srcOrd="1" destOrd="0" presId="urn:microsoft.com/office/officeart/2005/8/layout/pyramid2"/>
    <dgm:cxn modelId="{D086C68A-54BB-47DF-B433-2B46D24BF67D}" type="presParOf" srcId="{856E825C-201D-D64B-BB35-9F12D7CE7DC6}" destId="{565D9650-2929-FC4A-8BEF-802A77FE8785}" srcOrd="2" destOrd="0" presId="urn:microsoft.com/office/officeart/2005/8/layout/pyramid2"/>
    <dgm:cxn modelId="{C94DC041-1284-40A1-88F6-DB50BD285385}" type="presParOf" srcId="{856E825C-201D-D64B-BB35-9F12D7CE7DC6}" destId="{9BFC922D-B335-FD4B-9D50-3C38C00515BE}" srcOrd="3" destOrd="0" presId="urn:microsoft.com/office/officeart/2005/8/layout/pyramid2"/>
    <dgm:cxn modelId="{A31CA302-B558-463F-BAB2-C9472416574F}" type="presParOf" srcId="{856E825C-201D-D64B-BB35-9F12D7CE7DC6}" destId="{DE2ED70D-5967-3841-AD73-516C3D773BB2}" srcOrd="4" destOrd="0" presId="urn:microsoft.com/office/officeart/2005/8/layout/pyramid2"/>
    <dgm:cxn modelId="{040BF893-871D-4C38-8F6F-4CC281F6611F}" type="presParOf" srcId="{856E825C-201D-D64B-BB35-9F12D7CE7DC6}" destId="{526D5C6F-8DF8-3648-8A93-B5690A130E32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0836CDC-F7BC-5E45-BC60-463871FD9C55}" type="doc">
      <dgm:prSet loTypeId="urn:microsoft.com/office/officeart/2005/8/layout/hierarchy2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AACC3A-D777-EF45-974F-4BEFFA81F9AB}">
      <dgm:prSet phldrT="[Text]" custT="1"/>
      <dgm:spPr>
        <a:solidFill>
          <a:schemeClr val="tx2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600" b="1" dirty="0" smtClean="0">
              <a:solidFill>
                <a:schemeClr val="tx2">
                  <a:lumMod val="10000"/>
                </a:schemeClr>
              </a:solidFill>
            </a:rPr>
            <a:t>Temporal Key Integrity Protocol (TKIP) </a:t>
          </a:r>
        </a:p>
        <a:p>
          <a:r>
            <a:rPr lang="en-US" sz="1400" b="1" dirty="0" smtClean="0">
              <a:solidFill>
                <a:schemeClr val="bg2"/>
              </a:solidFill>
            </a:rPr>
            <a:t>Designed to require only software changes to devices that are implemented with WEP</a:t>
          </a:r>
          <a:endParaRPr lang="en-US" sz="1400" b="1" dirty="0">
            <a:solidFill>
              <a:schemeClr val="bg2"/>
            </a:solidFill>
          </a:endParaRPr>
        </a:p>
      </dgm:t>
    </dgm:pt>
    <dgm:pt modelId="{E402D636-7163-D849-BC07-79CB2DEE13F3}" type="parTrans" cxnId="{23875ADC-9A7D-CA49-8278-30EE7D4F938E}">
      <dgm:prSet/>
      <dgm:spPr/>
      <dgm:t>
        <a:bodyPr/>
        <a:lstStyle/>
        <a:p>
          <a:endParaRPr lang="en-US"/>
        </a:p>
      </dgm:t>
    </dgm:pt>
    <dgm:pt modelId="{917CB52D-C9AC-5B45-B3F0-619E71F6A710}" type="sibTrans" cxnId="{23875ADC-9A7D-CA49-8278-30EE7D4F938E}">
      <dgm:prSet/>
      <dgm:spPr/>
      <dgm:t>
        <a:bodyPr/>
        <a:lstStyle/>
        <a:p>
          <a:endParaRPr lang="en-US"/>
        </a:p>
      </dgm:t>
    </dgm:pt>
    <dgm:pt modelId="{5CA6B09E-BEFE-6E49-90DB-7E5CA3C65E70}">
      <dgm:prSet custT="1"/>
      <dgm:spPr>
        <a:solidFill>
          <a:schemeClr val="tx2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600" b="1" dirty="0" smtClean="0">
              <a:solidFill>
                <a:schemeClr val="tx2">
                  <a:lumMod val="10000"/>
                </a:schemeClr>
              </a:solidFill>
            </a:rPr>
            <a:t>Counter Mode-CBC MAC Protocol (CCMP) </a:t>
          </a:r>
        </a:p>
        <a:p>
          <a:r>
            <a:rPr lang="en-US" sz="1400" b="1" dirty="0" smtClean="0">
              <a:solidFill>
                <a:schemeClr val="tx2">
                  <a:lumMod val="10000"/>
                </a:schemeClr>
              </a:solidFill>
            </a:rPr>
            <a:t>Intended for newer IEEE 802.11 devices that are equipped with the hardware to support this scheme</a:t>
          </a:r>
        </a:p>
      </dgm:t>
    </dgm:pt>
    <dgm:pt modelId="{97653CE3-943E-E447-8F84-AE204AC64BEE}" type="parTrans" cxnId="{F0652088-E94F-A94D-ADA7-E57986878BAB}">
      <dgm:prSet/>
      <dgm:spPr/>
      <dgm:t>
        <a:bodyPr/>
        <a:lstStyle/>
        <a:p>
          <a:endParaRPr lang="en-US"/>
        </a:p>
      </dgm:t>
    </dgm:pt>
    <dgm:pt modelId="{E2805478-DF9C-8F40-A981-9E84DAF50254}" type="sibTrans" cxnId="{F0652088-E94F-A94D-ADA7-E57986878BAB}">
      <dgm:prSet/>
      <dgm:spPr/>
      <dgm:t>
        <a:bodyPr/>
        <a:lstStyle/>
        <a:p>
          <a:endParaRPr lang="en-US"/>
        </a:p>
      </dgm:t>
    </dgm:pt>
    <dgm:pt modelId="{1BA54344-A85D-FF43-96A8-5E730A8E110B}">
      <dgm:prSet custT="1"/>
      <dgm:spPr>
        <a:solidFill>
          <a:schemeClr val="tx2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2000" dirty="0" smtClean="0">
              <a:solidFill>
                <a:schemeClr val="tx2">
                  <a:lumMod val="10000"/>
                </a:schemeClr>
              </a:solidFill>
            </a:rPr>
            <a:t>Provides two services:</a:t>
          </a:r>
        </a:p>
      </dgm:t>
    </dgm:pt>
    <dgm:pt modelId="{06F3B13A-BF98-B344-B6E9-6171F1A2167E}" type="parTrans" cxnId="{B0755E26-E349-704B-A855-01E877FE5F42}">
      <dgm:prSet/>
      <dgm:spPr>
        <a:ln>
          <a:solidFill>
            <a:schemeClr val="tx2"/>
          </a:solidFill>
        </a:ln>
      </dgm:spPr>
      <dgm:t>
        <a:bodyPr/>
        <a:lstStyle/>
        <a:p>
          <a:endParaRPr lang="en-US" dirty="0"/>
        </a:p>
      </dgm:t>
    </dgm:pt>
    <dgm:pt modelId="{970EB10D-83E8-3446-A2BD-93C259064A89}" type="sibTrans" cxnId="{B0755E26-E349-704B-A855-01E877FE5F42}">
      <dgm:prSet/>
      <dgm:spPr/>
      <dgm:t>
        <a:bodyPr/>
        <a:lstStyle/>
        <a:p>
          <a:endParaRPr lang="en-US"/>
        </a:p>
      </dgm:t>
    </dgm:pt>
    <dgm:pt modelId="{B93EBDF4-3350-C14B-9114-251E7CF0F271}">
      <dgm:prSet custT="1"/>
      <dgm:spPr>
        <a:solidFill>
          <a:schemeClr val="tx2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2000" dirty="0" smtClean="0">
              <a:solidFill>
                <a:schemeClr val="tx2">
                  <a:lumMod val="10000"/>
                </a:schemeClr>
              </a:solidFill>
            </a:rPr>
            <a:t>Message integrity</a:t>
          </a:r>
        </a:p>
      </dgm:t>
    </dgm:pt>
    <dgm:pt modelId="{D251E970-3CA8-D947-9AA0-FE4836059EC4}" type="parTrans" cxnId="{2FBDA5FC-7BCD-2C45-B3EE-D4A339ED422B}">
      <dgm:prSet/>
      <dgm:spPr>
        <a:ln>
          <a:solidFill>
            <a:schemeClr val="tx2"/>
          </a:solidFill>
        </a:ln>
      </dgm:spPr>
      <dgm:t>
        <a:bodyPr/>
        <a:lstStyle/>
        <a:p>
          <a:endParaRPr lang="en-US" dirty="0"/>
        </a:p>
      </dgm:t>
    </dgm:pt>
    <dgm:pt modelId="{570A66F0-9017-7F43-9BD5-ED0DFC46AC53}" type="sibTrans" cxnId="{2FBDA5FC-7BCD-2C45-B3EE-D4A339ED422B}">
      <dgm:prSet/>
      <dgm:spPr/>
      <dgm:t>
        <a:bodyPr/>
        <a:lstStyle/>
        <a:p>
          <a:endParaRPr lang="en-US"/>
        </a:p>
      </dgm:t>
    </dgm:pt>
    <dgm:pt modelId="{50181C1A-CA36-8141-8333-47547B22AE54}">
      <dgm:prSet custT="1"/>
      <dgm:spPr>
        <a:solidFill>
          <a:schemeClr val="tx2"/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2000" dirty="0" smtClean="0">
              <a:solidFill>
                <a:schemeClr val="tx2">
                  <a:lumMod val="10000"/>
                </a:schemeClr>
              </a:solidFill>
            </a:rPr>
            <a:t>Data confidentiality</a:t>
          </a:r>
          <a:endParaRPr lang="en-US" sz="2000" dirty="0">
            <a:solidFill>
              <a:schemeClr val="tx2">
                <a:lumMod val="10000"/>
              </a:schemeClr>
            </a:solidFill>
          </a:endParaRPr>
        </a:p>
      </dgm:t>
    </dgm:pt>
    <dgm:pt modelId="{8DE998B4-82D2-4847-976A-78CAB09A7C32}" type="parTrans" cxnId="{6B077336-E2FB-6B40-A1DC-5AE9664BD8CC}">
      <dgm:prSet/>
      <dgm:spPr>
        <a:ln>
          <a:solidFill>
            <a:schemeClr val="tx2"/>
          </a:solidFill>
        </a:ln>
      </dgm:spPr>
      <dgm:t>
        <a:bodyPr/>
        <a:lstStyle/>
        <a:p>
          <a:endParaRPr lang="en-US" dirty="0"/>
        </a:p>
      </dgm:t>
    </dgm:pt>
    <dgm:pt modelId="{D4E18C70-F61E-C840-AA0A-BF4C537FA37A}" type="sibTrans" cxnId="{6B077336-E2FB-6B40-A1DC-5AE9664BD8CC}">
      <dgm:prSet/>
      <dgm:spPr/>
      <dgm:t>
        <a:bodyPr/>
        <a:lstStyle/>
        <a:p>
          <a:endParaRPr lang="en-US"/>
        </a:p>
      </dgm:t>
    </dgm:pt>
    <dgm:pt modelId="{991546F3-3EFC-1A4C-9822-D388F7005BD1}" type="pres">
      <dgm:prSet presAssocID="{B0836CDC-F7BC-5E45-BC60-463871FD9C5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D33866-816B-054B-AF21-18D7E8183BAE}" type="pres">
      <dgm:prSet presAssocID="{B7AACC3A-D777-EF45-974F-4BEFFA81F9AB}" presName="root1" presStyleCnt="0"/>
      <dgm:spPr/>
    </dgm:pt>
    <dgm:pt modelId="{DBA2978B-C028-2048-88F8-8536521D1DE7}" type="pres">
      <dgm:prSet presAssocID="{B7AACC3A-D777-EF45-974F-4BEFFA81F9AB}" presName="LevelOneTextNode" presStyleLbl="node0" presStyleIdx="0" presStyleCnt="2" custScaleX="135773" custScaleY="131824" custLinFactNeighborX="-356" custLinFactNeighborY="147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CA7B1-DEEC-CC4D-BAD6-8D373CA2D3FC}" type="pres">
      <dgm:prSet presAssocID="{B7AACC3A-D777-EF45-974F-4BEFFA81F9AB}" presName="level2hierChild" presStyleCnt="0"/>
      <dgm:spPr/>
    </dgm:pt>
    <dgm:pt modelId="{D8DA261A-36F5-114A-A6B5-82DF92AAC922}" type="pres">
      <dgm:prSet presAssocID="{5CA6B09E-BEFE-6E49-90DB-7E5CA3C65E70}" presName="root1" presStyleCnt="0"/>
      <dgm:spPr/>
    </dgm:pt>
    <dgm:pt modelId="{CF21E469-D0FE-F24F-B818-4DDE435CCC45}" type="pres">
      <dgm:prSet presAssocID="{5CA6B09E-BEFE-6E49-90DB-7E5CA3C65E70}" presName="LevelOneTextNode" presStyleLbl="node0" presStyleIdx="1" presStyleCnt="2" custScaleX="131522" custScaleY="156812" custLinFactNeighborX="-7531" custLinFactNeighborY="643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77B512-16B2-F649-9CB4-FD2320C1C960}" type="pres">
      <dgm:prSet presAssocID="{5CA6B09E-BEFE-6E49-90DB-7E5CA3C65E70}" presName="level2hierChild" presStyleCnt="0"/>
      <dgm:spPr/>
    </dgm:pt>
    <dgm:pt modelId="{E4F90EFD-2709-8546-AA83-92B50F3BC397}" type="pres">
      <dgm:prSet presAssocID="{06F3B13A-BF98-B344-B6E9-6171F1A2167E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585C804D-6A2D-584F-9300-D185ED00E240}" type="pres">
      <dgm:prSet presAssocID="{06F3B13A-BF98-B344-B6E9-6171F1A2167E}" presName="connTx" presStyleLbl="parChTrans1D2" presStyleIdx="0" presStyleCnt="1"/>
      <dgm:spPr/>
      <dgm:t>
        <a:bodyPr/>
        <a:lstStyle/>
        <a:p>
          <a:endParaRPr lang="en-US"/>
        </a:p>
      </dgm:t>
    </dgm:pt>
    <dgm:pt modelId="{2A7C4E5B-CEEE-C140-9E6C-95275F2C0C21}" type="pres">
      <dgm:prSet presAssocID="{1BA54344-A85D-FF43-96A8-5E730A8E110B}" presName="root2" presStyleCnt="0"/>
      <dgm:spPr/>
    </dgm:pt>
    <dgm:pt modelId="{C3FE01D3-2007-8445-9347-3928E9117DF0}" type="pres">
      <dgm:prSet presAssocID="{1BA54344-A85D-FF43-96A8-5E730A8E110B}" presName="LevelTwoTextNode" presStyleLbl="node2" presStyleIdx="0" presStyleCnt="1" custLinFactNeighborX="-695" custLinFactNeighborY="-3895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1D0B5F-30CB-574C-841B-FEE741FC9033}" type="pres">
      <dgm:prSet presAssocID="{1BA54344-A85D-FF43-96A8-5E730A8E110B}" presName="level3hierChild" presStyleCnt="0"/>
      <dgm:spPr/>
    </dgm:pt>
    <dgm:pt modelId="{E3E01BA0-D485-5148-9DD3-62EC5B851634}" type="pres">
      <dgm:prSet presAssocID="{D251E970-3CA8-D947-9AA0-FE4836059EC4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27391B9D-7D92-034B-B221-369AD7DF047B}" type="pres">
      <dgm:prSet presAssocID="{D251E970-3CA8-D947-9AA0-FE4836059EC4}" presName="connTx" presStyleLbl="parChTrans1D3" presStyleIdx="0" presStyleCnt="2"/>
      <dgm:spPr/>
      <dgm:t>
        <a:bodyPr/>
        <a:lstStyle/>
        <a:p>
          <a:endParaRPr lang="en-US"/>
        </a:p>
      </dgm:t>
    </dgm:pt>
    <dgm:pt modelId="{5A628BBB-25DB-6C48-A804-AA0388C27210}" type="pres">
      <dgm:prSet presAssocID="{B93EBDF4-3350-C14B-9114-251E7CF0F271}" presName="root2" presStyleCnt="0"/>
      <dgm:spPr/>
    </dgm:pt>
    <dgm:pt modelId="{CCB433A4-930F-244E-B4E8-D182BEAF4511}" type="pres">
      <dgm:prSet presAssocID="{B93EBDF4-3350-C14B-9114-251E7CF0F271}" presName="LevelTwoTextNode" presStyleLbl="node3" presStyleIdx="0" presStyleCnt="2" custLinFactNeighborX="-10988" custLinFactNeighborY="-7209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ED862FD-5A2C-CA49-BFA4-BF62646C1BC8}" type="pres">
      <dgm:prSet presAssocID="{B93EBDF4-3350-C14B-9114-251E7CF0F271}" presName="level3hierChild" presStyleCnt="0"/>
      <dgm:spPr/>
    </dgm:pt>
    <dgm:pt modelId="{9FE10CBD-7177-CD4B-BEC2-8FC42AA1993B}" type="pres">
      <dgm:prSet presAssocID="{8DE998B4-82D2-4847-976A-78CAB09A7C32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A94C07DB-0525-D142-9E39-2BDAC81C35F3}" type="pres">
      <dgm:prSet presAssocID="{8DE998B4-82D2-4847-976A-78CAB09A7C32}" presName="connTx" presStyleLbl="parChTrans1D3" presStyleIdx="1" presStyleCnt="2"/>
      <dgm:spPr/>
      <dgm:t>
        <a:bodyPr/>
        <a:lstStyle/>
        <a:p>
          <a:endParaRPr lang="en-US"/>
        </a:p>
      </dgm:t>
    </dgm:pt>
    <dgm:pt modelId="{411CBFC5-DC1C-D646-B279-E0C50147988F}" type="pres">
      <dgm:prSet presAssocID="{50181C1A-CA36-8141-8333-47547B22AE54}" presName="root2" presStyleCnt="0"/>
      <dgm:spPr/>
    </dgm:pt>
    <dgm:pt modelId="{5D00C8B7-8AB9-6E4F-8644-27A34534F96C}" type="pres">
      <dgm:prSet presAssocID="{50181C1A-CA36-8141-8333-47547B22AE54}" presName="LevelTwoTextNode" presStyleLbl="node3" presStyleIdx="1" presStyleCnt="2" custLinFactNeighborX="-10988" custLinFactNeighborY="-6498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195FBF-DC58-674A-9A8D-00EC23D2E4F2}" type="pres">
      <dgm:prSet presAssocID="{50181C1A-CA36-8141-8333-47547B22AE54}" presName="level3hierChild" presStyleCnt="0"/>
      <dgm:spPr/>
    </dgm:pt>
  </dgm:ptLst>
  <dgm:cxnLst>
    <dgm:cxn modelId="{488802E2-506A-4C16-9F53-10CA2C6076E4}" type="presOf" srcId="{D251E970-3CA8-D947-9AA0-FE4836059EC4}" destId="{27391B9D-7D92-034B-B221-369AD7DF047B}" srcOrd="1" destOrd="0" presId="urn:microsoft.com/office/officeart/2005/8/layout/hierarchy2"/>
    <dgm:cxn modelId="{23875ADC-9A7D-CA49-8278-30EE7D4F938E}" srcId="{B0836CDC-F7BC-5E45-BC60-463871FD9C55}" destId="{B7AACC3A-D777-EF45-974F-4BEFFA81F9AB}" srcOrd="0" destOrd="0" parTransId="{E402D636-7163-D849-BC07-79CB2DEE13F3}" sibTransId="{917CB52D-C9AC-5B45-B3F0-619E71F6A710}"/>
    <dgm:cxn modelId="{89AB42AA-2A2E-4BEF-A0F5-B7E397065111}" type="presOf" srcId="{5CA6B09E-BEFE-6E49-90DB-7E5CA3C65E70}" destId="{CF21E469-D0FE-F24F-B818-4DDE435CCC45}" srcOrd="0" destOrd="0" presId="urn:microsoft.com/office/officeart/2005/8/layout/hierarchy2"/>
    <dgm:cxn modelId="{254B4C3B-A66A-4172-A98A-06C2E6DFE5C8}" type="presOf" srcId="{D251E970-3CA8-D947-9AA0-FE4836059EC4}" destId="{E3E01BA0-D485-5148-9DD3-62EC5B851634}" srcOrd="0" destOrd="0" presId="urn:microsoft.com/office/officeart/2005/8/layout/hierarchy2"/>
    <dgm:cxn modelId="{2FBDA5FC-7BCD-2C45-B3EE-D4A339ED422B}" srcId="{1BA54344-A85D-FF43-96A8-5E730A8E110B}" destId="{B93EBDF4-3350-C14B-9114-251E7CF0F271}" srcOrd="0" destOrd="0" parTransId="{D251E970-3CA8-D947-9AA0-FE4836059EC4}" sibTransId="{570A66F0-9017-7F43-9BD5-ED0DFC46AC53}"/>
    <dgm:cxn modelId="{362E5823-AA38-483C-8E48-788AAE95D7C3}" type="presOf" srcId="{50181C1A-CA36-8141-8333-47547B22AE54}" destId="{5D00C8B7-8AB9-6E4F-8644-27A34534F96C}" srcOrd="0" destOrd="0" presId="urn:microsoft.com/office/officeart/2005/8/layout/hierarchy2"/>
    <dgm:cxn modelId="{C5C42135-0F92-42F3-AB85-442214FFF049}" type="presOf" srcId="{06F3B13A-BF98-B344-B6E9-6171F1A2167E}" destId="{E4F90EFD-2709-8546-AA83-92B50F3BC397}" srcOrd="0" destOrd="0" presId="urn:microsoft.com/office/officeart/2005/8/layout/hierarchy2"/>
    <dgm:cxn modelId="{6B077336-E2FB-6B40-A1DC-5AE9664BD8CC}" srcId="{1BA54344-A85D-FF43-96A8-5E730A8E110B}" destId="{50181C1A-CA36-8141-8333-47547B22AE54}" srcOrd="1" destOrd="0" parTransId="{8DE998B4-82D2-4847-976A-78CAB09A7C32}" sibTransId="{D4E18C70-F61E-C840-AA0A-BF4C537FA37A}"/>
    <dgm:cxn modelId="{F0652088-E94F-A94D-ADA7-E57986878BAB}" srcId="{B0836CDC-F7BC-5E45-BC60-463871FD9C55}" destId="{5CA6B09E-BEFE-6E49-90DB-7E5CA3C65E70}" srcOrd="1" destOrd="0" parTransId="{97653CE3-943E-E447-8F84-AE204AC64BEE}" sibTransId="{E2805478-DF9C-8F40-A981-9E84DAF50254}"/>
    <dgm:cxn modelId="{619566AE-6F94-48DF-AD84-937F5330D269}" type="presOf" srcId="{8DE998B4-82D2-4847-976A-78CAB09A7C32}" destId="{9FE10CBD-7177-CD4B-BEC2-8FC42AA1993B}" srcOrd="0" destOrd="0" presId="urn:microsoft.com/office/officeart/2005/8/layout/hierarchy2"/>
    <dgm:cxn modelId="{B0755E26-E349-704B-A855-01E877FE5F42}" srcId="{5CA6B09E-BEFE-6E49-90DB-7E5CA3C65E70}" destId="{1BA54344-A85D-FF43-96A8-5E730A8E110B}" srcOrd="0" destOrd="0" parTransId="{06F3B13A-BF98-B344-B6E9-6171F1A2167E}" sibTransId="{970EB10D-83E8-3446-A2BD-93C259064A89}"/>
    <dgm:cxn modelId="{103BEF18-1285-47C6-9776-F447408500DA}" type="presOf" srcId="{B0836CDC-F7BC-5E45-BC60-463871FD9C55}" destId="{991546F3-3EFC-1A4C-9822-D388F7005BD1}" srcOrd="0" destOrd="0" presId="urn:microsoft.com/office/officeart/2005/8/layout/hierarchy2"/>
    <dgm:cxn modelId="{D5932F17-92D1-4C22-863A-A867EF7982C3}" type="presOf" srcId="{B93EBDF4-3350-C14B-9114-251E7CF0F271}" destId="{CCB433A4-930F-244E-B4E8-D182BEAF4511}" srcOrd="0" destOrd="0" presId="urn:microsoft.com/office/officeart/2005/8/layout/hierarchy2"/>
    <dgm:cxn modelId="{BD7F46EB-37DF-4702-845B-0D71CEAA6D02}" type="presOf" srcId="{1BA54344-A85D-FF43-96A8-5E730A8E110B}" destId="{C3FE01D3-2007-8445-9347-3928E9117DF0}" srcOrd="0" destOrd="0" presId="urn:microsoft.com/office/officeart/2005/8/layout/hierarchy2"/>
    <dgm:cxn modelId="{FE4074B8-6B78-4C5D-843D-889F7FD498DA}" type="presOf" srcId="{8DE998B4-82D2-4847-976A-78CAB09A7C32}" destId="{A94C07DB-0525-D142-9E39-2BDAC81C35F3}" srcOrd="1" destOrd="0" presId="urn:microsoft.com/office/officeart/2005/8/layout/hierarchy2"/>
    <dgm:cxn modelId="{1969041B-C229-4686-A7F6-2F3F59D798D0}" type="presOf" srcId="{06F3B13A-BF98-B344-B6E9-6171F1A2167E}" destId="{585C804D-6A2D-584F-9300-D185ED00E240}" srcOrd="1" destOrd="0" presId="urn:microsoft.com/office/officeart/2005/8/layout/hierarchy2"/>
    <dgm:cxn modelId="{386823A7-490E-4F54-9EF9-EE3DD877B339}" type="presOf" srcId="{B7AACC3A-D777-EF45-974F-4BEFFA81F9AB}" destId="{DBA2978B-C028-2048-88F8-8536521D1DE7}" srcOrd="0" destOrd="0" presId="urn:microsoft.com/office/officeart/2005/8/layout/hierarchy2"/>
    <dgm:cxn modelId="{5A4E30E8-ADE5-4203-B898-2D899CAE80CE}" type="presParOf" srcId="{991546F3-3EFC-1A4C-9822-D388F7005BD1}" destId="{F9D33866-816B-054B-AF21-18D7E8183BAE}" srcOrd="0" destOrd="0" presId="urn:microsoft.com/office/officeart/2005/8/layout/hierarchy2"/>
    <dgm:cxn modelId="{856FA6A9-E803-4D01-A59B-4599FD8E8AA3}" type="presParOf" srcId="{F9D33866-816B-054B-AF21-18D7E8183BAE}" destId="{DBA2978B-C028-2048-88F8-8536521D1DE7}" srcOrd="0" destOrd="0" presId="urn:microsoft.com/office/officeart/2005/8/layout/hierarchy2"/>
    <dgm:cxn modelId="{A3633F04-19C4-40FB-BE01-7535568C7A4C}" type="presParOf" srcId="{F9D33866-816B-054B-AF21-18D7E8183BAE}" destId="{14ACA7B1-DEEC-CC4D-BAD6-8D373CA2D3FC}" srcOrd="1" destOrd="0" presId="urn:microsoft.com/office/officeart/2005/8/layout/hierarchy2"/>
    <dgm:cxn modelId="{5B582FDD-D647-4214-B313-2F3E78FCB6F7}" type="presParOf" srcId="{991546F3-3EFC-1A4C-9822-D388F7005BD1}" destId="{D8DA261A-36F5-114A-A6B5-82DF92AAC922}" srcOrd="1" destOrd="0" presId="urn:microsoft.com/office/officeart/2005/8/layout/hierarchy2"/>
    <dgm:cxn modelId="{2BBDD467-FCD3-4DC8-B8C9-1C28D8216CC3}" type="presParOf" srcId="{D8DA261A-36F5-114A-A6B5-82DF92AAC922}" destId="{CF21E469-D0FE-F24F-B818-4DDE435CCC45}" srcOrd="0" destOrd="0" presId="urn:microsoft.com/office/officeart/2005/8/layout/hierarchy2"/>
    <dgm:cxn modelId="{42F84870-439D-4B16-81E6-E0B341FAC694}" type="presParOf" srcId="{D8DA261A-36F5-114A-A6B5-82DF92AAC922}" destId="{D077B512-16B2-F649-9CB4-FD2320C1C960}" srcOrd="1" destOrd="0" presId="urn:microsoft.com/office/officeart/2005/8/layout/hierarchy2"/>
    <dgm:cxn modelId="{E2DF1A7D-63F9-41AD-958F-7653C9D416F0}" type="presParOf" srcId="{D077B512-16B2-F649-9CB4-FD2320C1C960}" destId="{E4F90EFD-2709-8546-AA83-92B50F3BC397}" srcOrd="0" destOrd="0" presId="urn:microsoft.com/office/officeart/2005/8/layout/hierarchy2"/>
    <dgm:cxn modelId="{E05DA80A-4880-4D51-9445-D4E11654A54B}" type="presParOf" srcId="{E4F90EFD-2709-8546-AA83-92B50F3BC397}" destId="{585C804D-6A2D-584F-9300-D185ED00E240}" srcOrd="0" destOrd="0" presId="urn:microsoft.com/office/officeart/2005/8/layout/hierarchy2"/>
    <dgm:cxn modelId="{C6C92566-2230-48F8-9C59-EB412A38E7F3}" type="presParOf" srcId="{D077B512-16B2-F649-9CB4-FD2320C1C960}" destId="{2A7C4E5B-CEEE-C140-9E6C-95275F2C0C21}" srcOrd="1" destOrd="0" presId="urn:microsoft.com/office/officeart/2005/8/layout/hierarchy2"/>
    <dgm:cxn modelId="{19CE40C3-F885-4CE2-8C8C-1A77D05A84D2}" type="presParOf" srcId="{2A7C4E5B-CEEE-C140-9E6C-95275F2C0C21}" destId="{C3FE01D3-2007-8445-9347-3928E9117DF0}" srcOrd="0" destOrd="0" presId="urn:microsoft.com/office/officeart/2005/8/layout/hierarchy2"/>
    <dgm:cxn modelId="{7B0114DF-4F51-42A3-B6D8-66B808296403}" type="presParOf" srcId="{2A7C4E5B-CEEE-C140-9E6C-95275F2C0C21}" destId="{A21D0B5F-30CB-574C-841B-FEE741FC9033}" srcOrd="1" destOrd="0" presId="urn:microsoft.com/office/officeart/2005/8/layout/hierarchy2"/>
    <dgm:cxn modelId="{F35F03FE-EBDC-47EE-B202-E7C9AC08103F}" type="presParOf" srcId="{A21D0B5F-30CB-574C-841B-FEE741FC9033}" destId="{E3E01BA0-D485-5148-9DD3-62EC5B851634}" srcOrd="0" destOrd="0" presId="urn:microsoft.com/office/officeart/2005/8/layout/hierarchy2"/>
    <dgm:cxn modelId="{8FD428BE-BEB2-4302-BFBA-E8E133DEDE0B}" type="presParOf" srcId="{E3E01BA0-D485-5148-9DD3-62EC5B851634}" destId="{27391B9D-7D92-034B-B221-369AD7DF047B}" srcOrd="0" destOrd="0" presId="urn:microsoft.com/office/officeart/2005/8/layout/hierarchy2"/>
    <dgm:cxn modelId="{C09902A8-6456-45E4-AA07-52AA6C5D2FDF}" type="presParOf" srcId="{A21D0B5F-30CB-574C-841B-FEE741FC9033}" destId="{5A628BBB-25DB-6C48-A804-AA0388C27210}" srcOrd="1" destOrd="0" presId="urn:microsoft.com/office/officeart/2005/8/layout/hierarchy2"/>
    <dgm:cxn modelId="{3FED680F-0A0F-42C6-872D-D16995C794BA}" type="presParOf" srcId="{5A628BBB-25DB-6C48-A804-AA0388C27210}" destId="{CCB433A4-930F-244E-B4E8-D182BEAF4511}" srcOrd="0" destOrd="0" presId="urn:microsoft.com/office/officeart/2005/8/layout/hierarchy2"/>
    <dgm:cxn modelId="{629BEF33-63E6-43F9-9F54-9EF55BF0F578}" type="presParOf" srcId="{5A628BBB-25DB-6C48-A804-AA0388C27210}" destId="{7ED862FD-5A2C-CA49-BFA4-BF62646C1BC8}" srcOrd="1" destOrd="0" presId="urn:microsoft.com/office/officeart/2005/8/layout/hierarchy2"/>
    <dgm:cxn modelId="{7AD1D2AF-0BC7-4F87-B5A5-608A79F3AA1A}" type="presParOf" srcId="{A21D0B5F-30CB-574C-841B-FEE741FC9033}" destId="{9FE10CBD-7177-CD4B-BEC2-8FC42AA1993B}" srcOrd="2" destOrd="0" presId="urn:microsoft.com/office/officeart/2005/8/layout/hierarchy2"/>
    <dgm:cxn modelId="{401B7575-BC84-464C-9614-12553524AF5F}" type="presParOf" srcId="{9FE10CBD-7177-CD4B-BEC2-8FC42AA1993B}" destId="{A94C07DB-0525-D142-9E39-2BDAC81C35F3}" srcOrd="0" destOrd="0" presId="urn:microsoft.com/office/officeart/2005/8/layout/hierarchy2"/>
    <dgm:cxn modelId="{8E438618-52D6-420D-887C-E08B5C9DCC63}" type="presParOf" srcId="{A21D0B5F-30CB-574C-841B-FEE741FC9033}" destId="{411CBFC5-DC1C-D646-B279-E0C50147988F}" srcOrd="3" destOrd="0" presId="urn:microsoft.com/office/officeart/2005/8/layout/hierarchy2"/>
    <dgm:cxn modelId="{9F8F9C82-D3DE-4156-96D7-733F29CDB85E}" type="presParOf" srcId="{411CBFC5-DC1C-D646-B279-E0C50147988F}" destId="{5D00C8B7-8AB9-6E4F-8644-27A34534F96C}" srcOrd="0" destOrd="0" presId="urn:microsoft.com/office/officeart/2005/8/layout/hierarchy2"/>
    <dgm:cxn modelId="{49FDBDE0-42B1-4BE7-800E-3404A3251EAE}" type="presParOf" srcId="{411CBFC5-DC1C-D646-B279-E0C50147988F}" destId="{7F195FBF-DC58-674A-9A8D-00EC23D2E4F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C5AC0-6917-C543-B624-D9CB0ED51128}">
      <dsp:nvSpPr>
        <dsp:cNvPr id="0" name=""/>
        <dsp:cNvSpPr/>
      </dsp:nvSpPr>
      <dsp:spPr>
        <a:xfrm>
          <a:off x="2112" y="0"/>
          <a:ext cx="2073082" cy="52374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9050">
          <a:solidFill>
            <a:schemeClr val="bg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effectLst/>
            </a:rPr>
            <a:t>Channel</a:t>
          </a:r>
          <a:endParaRPr lang="en-US" sz="2400" b="1" kern="1200" dirty="0">
            <a:effectLst/>
          </a:endParaRPr>
        </a:p>
      </dsp:txBody>
      <dsp:txXfrm>
        <a:off x="2112" y="0"/>
        <a:ext cx="2073082" cy="1571222"/>
      </dsp:txXfrm>
    </dsp:sp>
    <dsp:sp modelId="{67929803-14DF-1544-8D2B-323DE6F32F3A}">
      <dsp:nvSpPr>
        <dsp:cNvPr id="0" name=""/>
        <dsp:cNvSpPr/>
      </dsp:nvSpPr>
      <dsp:spPr>
        <a:xfrm>
          <a:off x="165289" y="1363002"/>
          <a:ext cx="1734490" cy="18205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Wireless networking typically involves broadcast communications, which is far more susceptible to eavesdropping and jamming than wired networks</a:t>
          </a:r>
        </a:p>
      </dsp:txBody>
      <dsp:txXfrm>
        <a:off x="216090" y="1413803"/>
        <a:ext cx="1632888" cy="1718905"/>
      </dsp:txXfrm>
    </dsp:sp>
    <dsp:sp modelId="{2AC36D6D-3FE5-6D44-BDB2-E7B3AF562E88}">
      <dsp:nvSpPr>
        <dsp:cNvPr id="0" name=""/>
        <dsp:cNvSpPr/>
      </dsp:nvSpPr>
      <dsp:spPr>
        <a:xfrm>
          <a:off x="183648" y="3437830"/>
          <a:ext cx="1658466" cy="1534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Wireless networks are also more vulnerable to active attacks that exploit vulnerabilities in communications protocols</a:t>
          </a:r>
        </a:p>
      </dsp:txBody>
      <dsp:txXfrm>
        <a:off x="228578" y="3482760"/>
        <a:ext cx="1568606" cy="1444160"/>
      </dsp:txXfrm>
    </dsp:sp>
    <dsp:sp modelId="{9B5A35BD-4791-FB4F-B56D-AD2780711BE1}">
      <dsp:nvSpPr>
        <dsp:cNvPr id="0" name=""/>
        <dsp:cNvSpPr/>
      </dsp:nvSpPr>
      <dsp:spPr>
        <a:xfrm>
          <a:off x="2230676" y="0"/>
          <a:ext cx="2073082" cy="52374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9050">
          <a:solidFill>
            <a:schemeClr val="bg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effectLst/>
            </a:rPr>
            <a:t>Mobility</a:t>
          </a:r>
        </a:p>
      </dsp:txBody>
      <dsp:txXfrm>
        <a:off x="2230676" y="0"/>
        <a:ext cx="2073082" cy="1571222"/>
      </dsp:txXfrm>
    </dsp:sp>
    <dsp:sp modelId="{DC2651F7-2330-7942-BE36-688BFEEBAAE3}">
      <dsp:nvSpPr>
        <dsp:cNvPr id="0" name=""/>
        <dsp:cNvSpPr/>
      </dsp:nvSpPr>
      <dsp:spPr>
        <a:xfrm>
          <a:off x="2463740" y="1405332"/>
          <a:ext cx="1658466" cy="15791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Wireless devices are far more portable and mobile than wired devices </a:t>
          </a:r>
        </a:p>
      </dsp:txBody>
      <dsp:txXfrm>
        <a:off x="2509992" y="1451584"/>
        <a:ext cx="1565962" cy="1486646"/>
      </dsp:txXfrm>
    </dsp:sp>
    <dsp:sp modelId="{628DA986-683D-C44A-8E27-1838073A0383}">
      <dsp:nvSpPr>
        <dsp:cNvPr id="0" name=""/>
        <dsp:cNvSpPr/>
      </dsp:nvSpPr>
      <dsp:spPr>
        <a:xfrm>
          <a:off x="2437984" y="3304700"/>
          <a:ext cx="1658466" cy="15791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This mobility results in a number of risks</a:t>
          </a:r>
        </a:p>
      </dsp:txBody>
      <dsp:txXfrm>
        <a:off x="2484236" y="3350952"/>
        <a:ext cx="1565962" cy="1486646"/>
      </dsp:txXfrm>
    </dsp:sp>
    <dsp:sp modelId="{E7DFC90C-6F3C-9C48-A13E-218F85B3DF76}">
      <dsp:nvSpPr>
        <dsp:cNvPr id="0" name=""/>
        <dsp:cNvSpPr/>
      </dsp:nvSpPr>
      <dsp:spPr>
        <a:xfrm>
          <a:off x="4459240" y="0"/>
          <a:ext cx="2073082" cy="52374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9050">
          <a:solidFill>
            <a:schemeClr val="bg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effectLst/>
            </a:rPr>
            <a:t>Resources</a:t>
          </a:r>
        </a:p>
      </dsp:txBody>
      <dsp:txXfrm>
        <a:off x="4459240" y="0"/>
        <a:ext cx="2073082" cy="1571222"/>
      </dsp:txXfrm>
    </dsp:sp>
    <dsp:sp modelId="{89E78FAE-E7FC-6F45-9FD5-13656147126F}">
      <dsp:nvSpPr>
        <dsp:cNvPr id="0" name=""/>
        <dsp:cNvSpPr/>
      </dsp:nvSpPr>
      <dsp:spPr>
        <a:xfrm>
          <a:off x="4666548" y="1455305"/>
          <a:ext cx="1658466" cy="34043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Some wireless devices, such as smartphones and tablets, have sophisticated operating systems but limited memory and processing resources with which to counter threats, including denial of service and malware</a:t>
          </a:r>
        </a:p>
      </dsp:txBody>
      <dsp:txXfrm>
        <a:off x="4715123" y="1503880"/>
        <a:ext cx="1561316" cy="3307165"/>
      </dsp:txXfrm>
    </dsp:sp>
    <dsp:sp modelId="{4AEBEE3B-9523-B144-A854-03C26A736C56}">
      <dsp:nvSpPr>
        <dsp:cNvPr id="0" name=""/>
        <dsp:cNvSpPr/>
      </dsp:nvSpPr>
      <dsp:spPr>
        <a:xfrm>
          <a:off x="6687804" y="0"/>
          <a:ext cx="2073082" cy="523740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9050">
          <a:solidFill>
            <a:schemeClr val="bg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effectLst/>
            </a:rPr>
            <a:t>Accessibility</a:t>
          </a:r>
          <a:r>
            <a:rPr lang="en-US" sz="1600" b="1" kern="1200" dirty="0" smtClean="0">
              <a:effectLst/>
            </a:rPr>
            <a:t> </a:t>
          </a:r>
        </a:p>
      </dsp:txBody>
      <dsp:txXfrm>
        <a:off x="6687804" y="0"/>
        <a:ext cx="2073082" cy="1571222"/>
      </dsp:txXfrm>
    </dsp:sp>
    <dsp:sp modelId="{DC570445-1816-FD46-B8CF-3D4044D757C8}">
      <dsp:nvSpPr>
        <dsp:cNvPr id="0" name=""/>
        <dsp:cNvSpPr/>
      </dsp:nvSpPr>
      <dsp:spPr>
        <a:xfrm>
          <a:off x="6895112" y="1508363"/>
          <a:ext cx="1658466" cy="15791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Some wireless devices, such as sensors and robots, may be left unattended in remote and/or hostile locations </a:t>
          </a:r>
        </a:p>
      </dsp:txBody>
      <dsp:txXfrm>
        <a:off x="6941364" y="1554615"/>
        <a:ext cx="1565962" cy="1486646"/>
      </dsp:txXfrm>
    </dsp:sp>
    <dsp:sp modelId="{A3AE3916-78BA-B542-BC6D-268AB17643C7}">
      <dsp:nvSpPr>
        <dsp:cNvPr id="0" name=""/>
        <dsp:cNvSpPr/>
      </dsp:nvSpPr>
      <dsp:spPr>
        <a:xfrm>
          <a:off x="6895112" y="3278943"/>
          <a:ext cx="1658466" cy="15791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This greatly increases their vulnerability to physical attacks 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941364" y="3325195"/>
        <a:ext cx="1565962" cy="1486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71576-F78E-184D-83E0-3BDB34F2F9FD}">
      <dsp:nvSpPr>
        <dsp:cNvPr id="0" name=""/>
        <dsp:cNvSpPr/>
      </dsp:nvSpPr>
      <dsp:spPr>
        <a:xfrm>
          <a:off x="50006" y="2829"/>
          <a:ext cx="2826246" cy="16957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Accidental association</a:t>
          </a:r>
          <a:endParaRPr lang="en-US" sz="1300" b="1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Company wireless LANs in close proximity may create overlapping transmission ranges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A user intending to connect to one LAN may unintentionally lock on to a wireless access point from a neighboring network</a:t>
          </a:r>
          <a:endParaRPr lang="en-US" sz="1300" kern="1200" dirty="0"/>
        </a:p>
      </dsp:txBody>
      <dsp:txXfrm>
        <a:off x="50006" y="2829"/>
        <a:ext cx="2826246" cy="1695747"/>
      </dsp:txXfrm>
    </dsp:sp>
    <dsp:sp modelId="{478B66F1-FB18-1A4C-9275-168BCC8ACD9F}">
      <dsp:nvSpPr>
        <dsp:cNvPr id="0" name=""/>
        <dsp:cNvSpPr/>
      </dsp:nvSpPr>
      <dsp:spPr>
        <a:xfrm>
          <a:off x="3158876" y="2829"/>
          <a:ext cx="2826246" cy="16957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Malicious association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In this situation, a wireless device is configured to appear to be a legitimate access point, enabling the operator to steal passwords from legitimate users and then penetrate a wired network through a legitimate wireless access point</a:t>
          </a:r>
          <a:endParaRPr lang="en-US" sz="1300" kern="1200" dirty="0"/>
        </a:p>
      </dsp:txBody>
      <dsp:txXfrm>
        <a:off x="3158876" y="2829"/>
        <a:ext cx="2826246" cy="1695747"/>
      </dsp:txXfrm>
    </dsp:sp>
    <dsp:sp modelId="{C82FFA1A-289F-4D4F-831F-6863B4BFE1E0}">
      <dsp:nvSpPr>
        <dsp:cNvPr id="0" name=""/>
        <dsp:cNvSpPr/>
      </dsp:nvSpPr>
      <dsp:spPr>
        <a:xfrm>
          <a:off x="6267747" y="2829"/>
          <a:ext cx="2826246" cy="16957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Ad hoc networks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These are peer-to-peer networks between wireless computers with no access point between them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Such networks can pose a security threat due to a lack of a central point of control</a:t>
          </a:r>
          <a:endParaRPr lang="en-US" sz="1300" kern="1200" dirty="0"/>
        </a:p>
      </dsp:txBody>
      <dsp:txXfrm>
        <a:off x="6267747" y="2829"/>
        <a:ext cx="2826246" cy="1695747"/>
      </dsp:txXfrm>
    </dsp:sp>
    <dsp:sp modelId="{B20C0E7F-DA72-4741-838F-B215541149E0}">
      <dsp:nvSpPr>
        <dsp:cNvPr id="0" name=""/>
        <dsp:cNvSpPr/>
      </dsp:nvSpPr>
      <dsp:spPr>
        <a:xfrm>
          <a:off x="50006" y="2047726"/>
          <a:ext cx="2826246" cy="16957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Nontraditional networks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Personal network Bluetooth devices, barcode readers, and handheld PDAs pose a security risk in terms of both eavesdropping and spoofing</a:t>
          </a:r>
          <a:endParaRPr lang="en-US" sz="1300" kern="1200" dirty="0"/>
        </a:p>
      </dsp:txBody>
      <dsp:txXfrm>
        <a:off x="50006" y="2047726"/>
        <a:ext cx="2826246" cy="1695747"/>
      </dsp:txXfrm>
    </dsp:sp>
    <dsp:sp modelId="{3588E3F2-C313-A045-995B-A34262437F42}">
      <dsp:nvSpPr>
        <dsp:cNvPr id="0" name=""/>
        <dsp:cNvSpPr/>
      </dsp:nvSpPr>
      <dsp:spPr>
        <a:xfrm>
          <a:off x="3158876" y="2047726"/>
          <a:ext cx="2826246" cy="16957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Identity theft (MAC spoofing)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This occurs when an attacker is able to eavesdrop on network traffic and identify the MAC address of a computer with network privileges</a:t>
          </a:r>
          <a:endParaRPr lang="en-US" sz="1300" kern="1200" dirty="0"/>
        </a:p>
      </dsp:txBody>
      <dsp:txXfrm>
        <a:off x="3158876" y="2047726"/>
        <a:ext cx="2826246" cy="1695747"/>
      </dsp:txXfrm>
    </dsp:sp>
    <dsp:sp modelId="{5D681988-7A89-B547-AD48-FBA0F87809A0}">
      <dsp:nvSpPr>
        <dsp:cNvPr id="0" name=""/>
        <dsp:cNvSpPr/>
      </dsp:nvSpPr>
      <dsp:spPr>
        <a:xfrm>
          <a:off x="6267747" y="1981201"/>
          <a:ext cx="2826246" cy="1828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Man-in-the-middle attacks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This attack involves persuading a user and an access point to believe that they are talking to each other when in fact the communication is going through an intermediate attacking device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Wireless networks are particularly vulnerable to such attacks</a:t>
          </a:r>
          <a:endParaRPr lang="en-US" sz="1300" kern="1200" dirty="0"/>
        </a:p>
      </dsp:txBody>
      <dsp:txXfrm>
        <a:off x="6267747" y="1981201"/>
        <a:ext cx="2826246" cy="1828796"/>
      </dsp:txXfrm>
    </dsp:sp>
    <dsp:sp modelId="{00C0004D-86CE-A942-8FCC-31AE0D5DE8A8}">
      <dsp:nvSpPr>
        <dsp:cNvPr id="0" name=""/>
        <dsp:cNvSpPr/>
      </dsp:nvSpPr>
      <dsp:spPr>
        <a:xfrm>
          <a:off x="1143014" y="3886199"/>
          <a:ext cx="3824843" cy="16957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Denial of service (DoS)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This attack occurs when an attacker continually bombards a wireless access point or some other accessible wireless port with various protocol messages designed to consume system resources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The wireless environment lends itself to this type of attack because it is so easy for the attacker to direct multiple wireless messages at the target</a:t>
          </a:r>
          <a:endParaRPr lang="en-US" sz="1300" kern="1200" dirty="0"/>
        </a:p>
      </dsp:txBody>
      <dsp:txXfrm>
        <a:off x="1143014" y="3886199"/>
        <a:ext cx="3824843" cy="1695747"/>
      </dsp:txXfrm>
    </dsp:sp>
    <dsp:sp modelId="{C9F54C5C-8A8C-F847-B82B-39DE9262F154}">
      <dsp:nvSpPr>
        <dsp:cNvPr id="0" name=""/>
        <dsp:cNvSpPr/>
      </dsp:nvSpPr>
      <dsp:spPr>
        <a:xfrm>
          <a:off x="5333998" y="3962406"/>
          <a:ext cx="2826246" cy="16957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Network injection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This attack targets wireless access points that are exposed to nonfiltered network traffic, such as routing protocol messages or network management messages</a:t>
          </a:r>
          <a:endParaRPr lang="en-US" sz="1300" kern="1200" dirty="0"/>
        </a:p>
      </dsp:txBody>
      <dsp:txXfrm>
        <a:off x="5333998" y="3962406"/>
        <a:ext cx="2826246" cy="16957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5A083-934D-7543-B475-0BF8C209B93E}">
      <dsp:nvSpPr>
        <dsp:cNvPr id="0" name=""/>
        <dsp:cNvSpPr/>
      </dsp:nvSpPr>
      <dsp:spPr>
        <a:xfrm>
          <a:off x="524490" y="220452"/>
          <a:ext cx="4115904" cy="4562895"/>
        </a:xfrm>
        <a:prstGeom prst="pie">
          <a:avLst>
            <a:gd name="adj1" fmla="val 16200000"/>
            <a:gd name="adj2" fmla="val 5400000"/>
          </a:avLst>
        </a:prstGeom>
        <a:solidFill>
          <a:schemeClr val="tx2"/>
        </a:soli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Distribution</a:t>
          </a:r>
          <a:endParaRPr lang="en-US" sz="1600" b="1" kern="1200" dirty="0">
            <a:solidFill>
              <a:schemeClr val="bg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The primary service used by stations to exchange MPDUs when the MPDUs must traverse the DS to get from a station in one BSS to a station in another BSS</a:t>
          </a:r>
        </a:p>
      </dsp:txBody>
      <dsp:txXfrm>
        <a:off x="2582442" y="899454"/>
        <a:ext cx="1445466" cy="3204890"/>
      </dsp:txXfrm>
    </dsp:sp>
    <dsp:sp modelId="{41A6B504-FA2E-1B40-8E3A-8E74D90A652A}">
      <dsp:nvSpPr>
        <dsp:cNvPr id="0" name=""/>
        <dsp:cNvSpPr/>
      </dsp:nvSpPr>
      <dsp:spPr>
        <a:xfrm>
          <a:off x="-7" y="220452"/>
          <a:ext cx="4966250" cy="4562895"/>
        </a:xfrm>
        <a:prstGeom prst="pie">
          <a:avLst>
            <a:gd name="adj1" fmla="val 5400000"/>
            <a:gd name="adj2" fmla="val 16200000"/>
          </a:avLst>
        </a:prstGeom>
        <a:solidFill>
          <a:schemeClr val="tx2"/>
        </a:soli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Integration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Enables transfer of data between a station on an IEEE 802.11 LAN and a station on an integrated IEEE 802.x LAN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Takes care of any address translation and media conversion logic required for the exchange of data</a:t>
          </a:r>
          <a:endParaRPr lang="en-US" sz="1400" b="1" kern="1200" dirty="0">
            <a:solidFill>
              <a:schemeClr val="bg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9456" y="899454"/>
        <a:ext cx="1744100" cy="32048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5DB74C-3113-0B48-8DDF-7657A0FFEC1E}">
      <dsp:nvSpPr>
        <dsp:cNvPr id="0" name=""/>
        <dsp:cNvSpPr/>
      </dsp:nvSpPr>
      <dsp:spPr>
        <a:xfrm>
          <a:off x="3352800" y="0"/>
          <a:ext cx="5029200" cy="138112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chemeClr val="tx2">
                  <a:lumMod val="10000"/>
                </a:schemeClr>
              </a:solidFill>
            </a:rPr>
            <a:t>A station of this type is either stationary or moves only within the direct communication range of the communicating stations of a single BSS</a:t>
          </a:r>
        </a:p>
      </dsp:txBody>
      <dsp:txXfrm>
        <a:off x="3352800" y="172641"/>
        <a:ext cx="4511278" cy="1035843"/>
      </dsp:txXfrm>
    </dsp:sp>
    <dsp:sp modelId="{6B790D76-3D31-B246-AEF5-F7B4C873D0FE}">
      <dsp:nvSpPr>
        <dsp:cNvPr id="0" name=""/>
        <dsp:cNvSpPr/>
      </dsp:nvSpPr>
      <dsp:spPr>
        <a:xfrm>
          <a:off x="0" y="0"/>
          <a:ext cx="3352800" cy="13811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No transition</a:t>
          </a:r>
          <a:endParaRPr lang="en-US" sz="3600" kern="1200" dirty="0"/>
        </a:p>
      </dsp:txBody>
      <dsp:txXfrm>
        <a:off x="67421" y="67421"/>
        <a:ext cx="3217958" cy="1246283"/>
      </dsp:txXfrm>
    </dsp:sp>
    <dsp:sp modelId="{33912197-3FE4-E249-9FE7-5D2D945A32DA}">
      <dsp:nvSpPr>
        <dsp:cNvPr id="0" name=""/>
        <dsp:cNvSpPr/>
      </dsp:nvSpPr>
      <dsp:spPr>
        <a:xfrm>
          <a:off x="3352800" y="1519237"/>
          <a:ext cx="5029200" cy="138112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tx2">
                  <a:lumMod val="10000"/>
                </a:schemeClr>
              </a:solidFill>
            </a:rPr>
            <a:t>This is defined as a station movement from one BSS to another BSS within the same ESS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tx2">
                  <a:lumMod val="10000"/>
                </a:schemeClr>
              </a:solidFill>
            </a:rPr>
            <a:t>In this case, delivery of data to the station requires that the addressing capability be able to recognize the new location of the station</a:t>
          </a:r>
        </a:p>
      </dsp:txBody>
      <dsp:txXfrm>
        <a:off x="3352800" y="1691878"/>
        <a:ext cx="4511278" cy="1035843"/>
      </dsp:txXfrm>
    </dsp:sp>
    <dsp:sp modelId="{3CF29323-350A-AD43-A156-790666239BE2}">
      <dsp:nvSpPr>
        <dsp:cNvPr id="0" name=""/>
        <dsp:cNvSpPr/>
      </dsp:nvSpPr>
      <dsp:spPr>
        <a:xfrm>
          <a:off x="0" y="1519237"/>
          <a:ext cx="3352800" cy="13811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BSS transition</a:t>
          </a:r>
        </a:p>
      </dsp:txBody>
      <dsp:txXfrm>
        <a:off x="67421" y="1586658"/>
        <a:ext cx="3217958" cy="1246283"/>
      </dsp:txXfrm>
    </dsp:sp>
    <dsp:sp modelId="{3691B5C2-4A0C-3343-8A79-86C516708740}">
      <dsp:nvSpPr>
        <dsp:cNvPr id="0" name=""/>
        <dsp:cNvSpPr/>
      </dsp:nvSpPr>
      <dsp:spPr>
        <a:xfrm>
          <a:off x="3352800" y="3038475"/>
          <a:ext cx="5029200" cy="138112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tx2">
                  <a:lumMod val="10000"/>
                </a:schemeClr>
              </a:solidFill>
            </a:rPr>
            <a:t>This is defined as a station movement from a BSS in one ESS to a BSS within another ESS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tx2">
                  <a:lumMod val="10000"/>
                </a:schemeClr>
              </a:solidFill>
            </a:rPr>
            <a:t>Maintenance of upper-layer connections supported by 802.11 cannot be guaranteed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chemeClr val="tx2">
                  <a:lumMod val="10000"/>
                </a:schemeClr>
              </a:solidFill>
            </a:rPr>
            <a:t>Disruption of service is likely to occur</a:t>
          </a:r>
        </a:p>
      </dsp:txBody>
      <dsp:txXfrm>
        <a:off x="3352800" y="3211116"/>
        <a:ext cx="4511278" cy="1035843"/>
      </dsp:txXfrm>
    </dsp:sp>
    <dsp:sp modelId="{D89311F1-2672-974B-A24A-B50A2FE041EE}">
      <dsp:nvSpPr>
        <dsp:cNvPr id="0" name=""/>
        <dsp:cNvSpPr/>
      </dsp:nvSpPr>
      <dsp:spPr>
        <a:xfrm>
          <a:off x="0" y="3038475"/>
          <a:ext cx="3352800" cy="13811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ESS transition </a:t>
          </a:r>
        </a:p>
      </dsp:txBody>
      <dsp:txXfrm>
        <a:off x="67421" y="3105896"/>
        <a:ext cx="3217958" cy="12462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1ED31-3299-974E-8BF9-AB51D077729A}">
      <dsp:nvSpPr>
        <dsp:cNvPr id="0" name=""/>
        <dsp:cNvSpPr/>
      </dsp:nvSpPr>
      <dsp:spPr>
        <a:xfrm>
          <a:off x="744" y="0"/>
          <a:ext cx="1934765" cy="40640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>
                  <a:lumMod val="10000"/>
                </a:schemeClr>
              </a:solidFill>
            </a:rPr>
            <a:t>Wired Equivalent Privacy (WEP)</a:t>
          </a:r>
          <a:endParaRPr lang="en-US" sz="20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744" y="0"/>
        <a:ext cx="1934765" cy="1219200"/>
      </dsp:txXfrm>
    </dsp:sp>
    <dsp:sp modelId="{EA91DD04-E218-5C4E-A66B-FB88D3FC7442}">
      <dsp:nvSpPr>
        <dsp:cNvPr id="0" name=""/>
        <dsp:cNvSpPr/>
      </dsp:nvSpPr>
      <dsp:spPr>
        <a:xfrm>
          <a:off x="194220" y="1220390"/>
          <a:ext cx="1547812" cy="1225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The privacy portion of the 802.11 standard</a:t>
          </a:r>
        </a:p>
      </dsp:txBody>
      <dsp:txXfrm>
        <a:off x="230109" y="1256279"/>
        <a:ext cx="1476034" cy="1153573"/>
      </dsp:txXfrm>
    </dsp:sp>
    <dsp:sp modelId="{724DACBF-FADA-4D44-8D26-36D81CECC591}">
      <dsp:nvSpPr>
        <dsp:cNvPr id="0" name=""/>
        <dsp:cNvSpPr/>
      </dsp:nvSpPr>
      <dsp:spPr>
        <a:xfrm>
          <a:off x="194220" y="2634257"/>
          <a:ext cx="1547812" cy="1225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Contained major weaknesses</a:t>
          </a:r>
        </a:p>
      </dsp:txBody>
      <dsp:txXfrm>
        <a:off x="230109" y="2670146"/>
        <a:ext cx="1476034" cy="1153573"/>
      </dsp:txXfrm>
    </dsp:sp>
    <dsp:sp modelId="{B8415DF0-7C7D-0549-9927-679D2A1C8B94}">
      <dsp:nvSpPr>
        <dsp:cNvPr id="0" name=""/>
        <dsp:cNvSpPr/>
      </dsp:nvSpPr>
      <dsp:spPr>
        <a:xfrm>
          <a:off x="2080617" y="0"/>
          <a:ext cx="1934765" cy="40640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>
                  <a:lumMod val="10000"/>
                </a:schemeClr>
              </a:solidFill>
            </a:rPr>
            <a:t>Wi-Fi Protected Access (WPA)</a:t>
          </a:r>
        </a:p>
      </dsp:txBody>
      <dsp:txXfrm>
        <a:off x="2080617" y="0"/>
        <a:ext cx="1934765" cy="1219200"/>
      </dsp:txXfrm>
    </dsp:sp>
    <dsp:sp modelId="{03E2DC46-C21E-BD4F-A344-5CC0127DF357}">
      <dsp:nvSpPr>
        <dsp:cNvPr id="0" name=""/>
        <dsp:cNvSpPr/>
      </dsp:nvSpPr>
      <dsp:spPr>
        <a:xfrm>
          <a:off x="2274093" y="1220390"/>
          <a:ext cx="1547812" cy="1225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 set of security mechanisms that eliminates most 802.11 security issues </a:t>
          </a:r>
        </a:p>
      </dsp:txBody>
      <dsp:txXfrm>
        <a:off x="2309982" y="1256279"/>
        <a:ext cx="1476034" cy="1153573"/>
      </dsp:txXfrm>
    </dsp:sp>
    <dsp:sp modelId="{72363767-3F99-8040-A689-918E4AF7525E}">
      <dsp:nvSpPr>
        <dsp:cNvPr id="0" name=""/>
        <dsp:cNvSpPr/>
      </dsp:nvSpPr>
      <dsp:spPr>
        <a:xfrm>
          <a:off x="2274093" y="2634257"/>
          <a:ext cx="1547812" cy="1225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Based on the current state of the 802.11i standard</a:t>
          </a:r>
        </a:p>
      </dsp:txBody>
      <dsp:txXfrm>
        <a:off x="2309982" y="2670146"/>
        <a:ext cx="1476034" cy="1153573"/>
      </dsp:txXfrm>
    </dsp:sp>
    <dsp:sp modelId="{FAE8871B-0E9D-6448-8C8F-83D6599FA8BF}">
      <dsp:nvSpPr>
        <dsp:cNvPr id="0" name=""/>
        <dsp:cNvSpPr/>
      </dsp:nvSpPr>
      <dsp:spPr>
        <a:xfrm>
          <a:off x="4160490" y="0"/>
          <a:ext cx="1934765" cy="4064000"/>
        </a:xfrm>
        <a:prstGeom prst="roundRect">
          <a:avLst>
            <a:gd name="adj" fmla="val 10000"/>
          </a:avLst>
        </a:prstGeom>
        <a:solidFill>
          <a:schemeClr val="tx2"/>
        </a:soli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>
                  <a:lumMod val="10000"/>
                </a:schemeClr>
              </a:solidFill>
            </a:rPr>
            <a:t>Robust Security Network (RSN)</a:t>
          </a:r>
        </a:p>
      </dsp:txBody>
      <dsp:txXfrm>
        <a:off x="4160490" y="0"/>
        <a:ext cx="1934765" cy="1219200"/>
      </dsp:txXfrm>
    </dsp:sp>
    <dsp:sp modelId="{F5687745-87F0-504E-8701-F45E5CB37F06}">
      <dsp:nvSpPr>
        <dsp:cNvPr id="0" name=""/>
        <dsp:cNvSpPr/>
      </dsp:nvSpPr>
      <dsp:spPr>
        <a:xfrm>
          <a:off x="4353966" y="1220390"/>
          <a:ext cx="1547812" cy="1225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Final form of the 802.11i standard</a:t>
          </a:r>
        </a:p>
      </dsp:txBody>
      <dsp:txXfrm>
        <a:off x="4389855" y="1256279"/>
        <a:ext cx="1476034" cy="1153573"/>
      </dsp:txXfrm>
    </dsp:sp>
    <dsp:sp modelId="{E71E4501-18F3-8E4F-AD32-AA842572BA32}">
      <dsp:nvSpPr>
        <dsp:cNvPr id="0" name=""/>
        <dsp:cNvSpPr/>
      </dsp:nvSpPr>
      <dsp:spPr>
        <a:xfrm>
          <a:off x="4353966" y="2634257"/>
          <a:ext cx="1547812" cy="1225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Complex</a:t>
          </a:r>
        </a:p>
      </dsp:txBody>
      <dsp:txXfrm>
        <a:off x="4389855" y="2670146"/>
        <a:ext cx="1476034" cy="11535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257E4-D25E-9C4B-A3FE-B972D2F5048E}">
      <dsp:nvSpPr>
        <dsp:cNvPr id="0" name=""/>
        <dsp:cNvSpPr/>
      </dsp:nvSpPr>
      <dsp:spPr>
        <a:xfrm>
          <a:off x="3942080" y="2829201"/>
          <a:ext cx="91440" cy="5271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7139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B852A5-A3DF-064C-9AE2-CA2B981F2636}">
      <dsp:nvSpPr>
        <dsp:cNvPr id="0" name=""/>
        <dsp:cNvSpPr/>
      </dsp:nvSpPr>
      <dsp:spPr>
        <a:xfrm>
          <a:off x="2877634" y="1151116"/>
          <a:ext cx="1110166" cy="527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9229"/>
              </a:lnTo>
              <a:lnTo>
                <a:pt x="1110166" y="359229"/>
              </a:lnTo>
              <a:lnTo>
                <a:pt x="1110166" y="52713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29B00-C802-1D40-AF53-9BD2FB364919}">
      <dsp:nvSpPr>
        <dsp:cNvPr id="0" name=""/>
        <dsp:cNvSpPr/>
      </dsp:nvSpPr>
      <dsp:spPr>
        <a:xfrm>
          <a:off x="1687890" y="2829201"/>
          <a:ext cx="91440" cy="442475"/>
        </a:xfrm>
        <a:custGeom>
          <a:avLst/>
          <a:gdLst/>
          <a:ahLst/>
          <a:cxnLst/>
          <a:rect l="0" t="0" r="0" b="0"/>
          <a:pathLst>
            <a:path>
              <a:moveTo>
                <a:pt x="79577" y="0"/>
              </a:moveTo>
              <a:lnTo>
                <a:pt x="79577" y="274566"/>
              </a:lnTo>
              <a:lnTo>
                <a:pt x="45720" y="274566"/>
              </a:lnTo>
              <a:lnTo>
                <a:pt x="45720" y="44247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A92CD2-CDA8-F249-B04A-A368A28CEFFF}">
      <dsp:nvSpPr>
        <dsp:cNvPr id="0" name=""/>
        <dsp:cNvSpPr/>
      </dsp:nvSpPr>
      <dsp:spPr>
        <a:xfrm>
          <a:off x="1767468" y="1151116"/>
          <a:ext cx="1110166" cy="527139"/>
        </a:xfrm>
        <a:custGeom>
          <a:avLst/>
          <a:gdLst/>
          <a:ahLst/>
          <a:cxnLst/>
          <a:rect l="0" t="0" r="0" b="0"/>
          <a:pathLst>
            <a:path>
              <a:moveTo>
                <a:pt x="1110166" y="0"/>
              </a:moveTo>
              <a:lnTo>
                <a:pt x="1110166" y="359229"/>
              </a:lnTo>
              <a:lnTo>
                <a:pt x="0" y="359229"/>
              </a:lnTo>
              <a:lnTo>
                <a:pt x="0" y="52713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44834-150A-4442-92AF-D76379D50428}">
      <dsp:nvSpPr>
        <dsp:cNvPr id="0" name=""/>
        <dsp:cNvSpPr/>
      </dsp:nvSpPr>
      <dsp:spPr>
        <a:xfrm>
          <a:off x="1971378" y="170"/>
          <a:ext cx="1812512" cy="11509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AD6F78-CF2B-6A4C-B959-119FC39680D4}">
      <dsp:nvSpPr>
        <dsp:cNvPr id="0" name=""/>
        <dsp:cNvSpPr/>
      </dsp:nvSpPr>
      <dsp:spPr>
        <a:xfrm>
          <a:off x="2172768" y="191491"/>
          <a:ext cx="1812512" cy="11509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tx2">
                  <a:lumMod val="10000"/>
                </a:schemeClr>
              </a:solidFill>
            </a:rPr>
            <a:t>802.1X uses: </a:t>
          </a:r>
          <a:endParaRPr lang="en-US" sz="1300" kern="1200" dirty="0"/>
        </a:p>
      </dsp:txBody>
      <dsp:txXfrm>
        <a:off x="2206478" y="225201"/>
        <a:ext cx="1745092" cy="1083525"/>
      </dsp:txXfrm>
    </dsp:sp>
    <dsp:sp modelId="{3DE346E7-E5E9-3848-8345-E22BD72083D5}">
      <dsp:nvSpPr>
        <dsp:cNvPr id="0" name=""/>
        <dsp:cNvSpPr/>
      </dsp:nvSpPr>
      <dsp:spPr>
        <a:xfrm>
          <a:off x="861212" y="1678255"/>
          <a:ext cx="1812512" cy="11509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4FE9E4-46B3-5A4D-B077-3377C137FEE4}">
      <dsp:nvSpPr>
        <dsp:cNvPr id="0" name=""/>
        <dsp:cNvSpPr/>
      </dsp:nvSpPr>
      <dsp:spPr>
        <a:xfrm>
          <a:off x="1062602" y="1869576"/>
          <a:ext cx="1812512" cy="11509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tx2">
                  <a:lumMod val="10000"/>
                </a:schemeClr>
              </a:solidFill>
            </a:rPr>
            <a:t>Controlled ports</a:t>
          </a:r>
        </a:p>
      </dsp:txBody>
      <dsp:txXfrm>
        <a:off x="1096312" y="1903286"/>
        <a:ext cx="1745092" cy="1083525"/>
      </dsp:txXfrm>
    </dsp:sp>
    <dsp:sp modelId="{CD26F3F1-401A-D946-82F4-F19B2D40F47F}">
      <dsp:nvSpPr>
        <dsp:cNvPr id="0" name=""/>
        <dsp:cNvSpPr/>
      </dsp:nvSpPr>
      <dsp:spPr>
        <a:xfrm>
          <a:off x="822315" y="3271676"/>
          <a:ext cx="1822590" cy="14983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F54B96-CBF6-A44D-9465-1C7752AE65AA}">
      <dsp:nvSpPr>
        <dsp:cNvPr id="0" name=""/>
        <dsp:cNvSpPr/>
      </dsp:nvSpPr>
      <dsp:spPr>
        <a:xfrm>
          <a:off x="1023706" y="3462997"/>
          <a:ext cx="1822590" cy="1498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tx2">
                  <a:lumMod val="10000"/>
                </a:schemeClr>
              </a:solidFill>
              <a:latin typeface="+mn-lt"/>
            </a:rPr>
            <a:t>Allows the exchange of PDUs between a supplicant and other systems on the LAN only if the current state of the supplicant authorizes such an exchange</a:t>
          </a:r>
        </a:p>
      </dsp:txBody>
      <dsp:txXfrm>
        <a:off x="1067590" y="3506881"/>
        <a:ext cx="1734822" cy="1410532"/>
      </dsp:txXfrm>
    </dsp:sp>
    <dsp:sp modelId="{84FB88AE-4308-354F-9C94-02CC6191CEB9}">
      <dsp:nvSpPr>
        <dsp:cNvPr id="0" name=""/>
        <dsp:cNvSpPr/>
      </dsp:nvSpPr>
      <dsp:spPr>
        <a:xfrm>
          <a:off x="3081544" y="1678255"/>
          <a:ext cx="1812512" cy="11509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AEBD0D-8A1C-4D4C-9BC1-2F1E08F85E25}">
      <dsp:nvSpPr>
        <dsp:cNvPr id="0" name=""/>
        <dsp:cNvSpPr/>
      </dsp:nvSpPr>
      <dsp:spPr>
        <a:xfrm>
          <a:off x="3282934" y="1869576"/>
          <a:ext cx="1812512" cy="11509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tx2">
                  <a:lumMod val="10000"/>
                </a:schemeClr>
              </a:solidFill>
            </a:rPr>
            <a:t>Uncontrolled ports</a:t>
          </a:r>
        </a:p>
      </dsp:txBody>
      <dsp:txXfrm>
        <a:off x="3316644" y="1903286"/>
        <a:ext cx="1745092" cy="1083525"/>
      </dsp:txXfrm>
    </dsp:sp>
    <dsp:sp modelId="{44273C9D-D767-5E4D-9736-BB898121DBF0}">
      <dsp:nvSpPr>
        <dsp:cNvPr id="0" name=""/>
        <dsp:cNvSpPr/>
      </dsp:nvSpPr>
      <dsp:spPr>
        <a:xfrm>
          <a:off x="3081544" y="3356340"/>
          <a:ext cx="1812512" cy="11509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C2144E-74DE-1948-BA01-27FFDE7663F5}">
      <dsp:nvSpPr>
        <dsp:cNvPr id="0" name=""/>
        <dsp:cNvSpPr/>
      </dsp:nvSpPr>
      <dsp:spPr>
        <a:xfrm>
          <a:off x="3282934" y="3547661"/>
          <a:ext cx="1812512" cy="11509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chemeClr val="tx2">
                  <a:lumMod val="10000"/>
                </a:schemeClr>
              </a:solidFill>
            </a:rPr>
            <a:t>Allows the exchange of PDUs between the supplicant and the other AS, regardless of the authentication state of the supplicant</a:t>
          </a:r>
        </a:p>
      </dsp:txBody>
      <dsp:txXfrm>
        <a:off x="3316644" y="3581371"/>
        <a:ext cx="1745092" cy="10835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D9FBD9-6E4D-8245-9BA6-6BBC54003EDB}">
      <dsp:nvSpPr>
        <dsp:cNvPr id="0" name=""/>
        <dsp:cNvSpPr/>
      </dsp:nvSpPr>
      <dsp:spPr>
        <a:xfrm>
          <a:off x="603652" y="0"/>
          <a:ext cx="5334000" cy="5334000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5B5F4A-BF40-8643-8CA0-D6D845181C61}">
      <dsp:nvSpPr>
        <dsp:cNvPr id="0" name=""/>
        <dsp:cNvSpPr/>
      </dsp:nvSpPr>
      <dsp:spPr>
        <a:xfrm>
          <a:off x="2514616" y="1371602"/>
          <a:ext cx="5091089" cy="176804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bg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EAP Over LAN (EAPOL) Key Confirmation Key (EAPOL-KCK)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Supports the integrity and data origin authenticity of STA-to-AP control frames during operational setup of an RSN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It also performs an access control function: proof-of-possession of the PMK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An entity that possesses the PMK is authorized to use the link</a:t>
          </a:r>
        </a:p>
      </dsp:txBody>
      <dsp:txXfrm>
        <a:off x="2600925" y="1457911"/>
        <a:ext cx="4918471" cy="1595423"/>
      </dsp:txXfrm>
    </dsp:sp>
    <dsp:sp modelId="{565D9650-2929-FC4A-8BEF-802A77FE8785}">
      <dsp:nvSpPr>
        <dsp:cNvPr id="0" name=""/>
        <dsp:cNvSpPr/>
      </dsp:nvSpPr>
      <dsp:spPr>
        <a:xfrm>
          <a:off x="3586782" y="3149262"/>
          <a:ext cx="4327911" cy="105117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bg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EAPOL Key Encryption Key (EAPOL-KEK)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Protects the confidentiality of keys and other data during some RSN association procedures</a:t>
          </a:r>
        </a:p>
      </dsp:txBody>
      <dsp:txXfrm>
        <a:off x="3638096" y="3200576"/>
        <a:ext cx="4225283" cy="948545"/>
      </dsp:txXfrm>
    </dsp:sp>
    <dsp:sp modelId="{DE2ED70D-5967-3841-AD73-516C3D773BB2}">
      <dsp:nvSpPr>
        <dsp:cNvPr id="0" name=""/>
        <dsp:cNvSpPr/>
      </dsp:nvSpPr>
      <dsp:spPr>
        <a:xfrm>
          <a:off x="4686299" y="4233810"/>
          <a:ext cx="3467100" cy="105117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bg2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Temporal Key (TK)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Provides the actual protection for user traffic</a:t>
          </a:r>
        </a:p>
      </dsp:txBody>
      <dsp:txXfrm>
        <a:off x="4737613" y="4285124"/>
        <a:ext cx="3364472" cy="9485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A2978B-C028-2048-88F8-8536521D1DE7}">
      <dsp:nvSpPr>
        <dsp:cNvPr id="0" name=""/>
        <dsp:cNvSpPr/>
      </dsp:nvSpPr>
      <dsp:spPr>
        <a:xfrm>
          <a:off x="0" y="381005"/>
          <a:ext cx="2760687" cy="1340196"/>
        </a:xfrm>
        <a:prstGeom prst="roundRect">
          <a:avLst>
            <a:gd name="adj" fmla="val 10000"/>
          </a:avLst>
        </a:prstGeom>
        <a:solidFill>
          <a:schemeClr val="tx2"/>
        </a:soli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2">
                  <a:lumMod val="10000"/>
                </a:schemeClr>
              </a:solidFill>
            </a:rPr>
            <a:t>Temporal Key Integrity Protocol (TKIP)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bg2"/>
              </a:solidFill>
            </a:rPr>
            <a:t>Designed to require only software changes to devices that are implemented with WEP</a:t>
          </a:r>
          <a:endParaRPr lang="en-US" sz="1400" b="1" kern="1200" dirty="0">
            <a:solidFill>
              <a:schemeClr val="bg2"/>
            </a:solidFill>
          </a:endParaRPr>
        </a:p>
      </dsp:txBody>
      <dsp:txXfrm>
        <a:off x="39253" y="420258"/>
        <a:ext cx="2682181" cy="1261690"/>
      </dsp:txXfrm>
    </dsp:sp>
    <dsp:sp modelId="{CF21E469-D0FE-F24F-B818-4DDE435CCC45}">
      <dsp:nvSpPr>
        <dsp:cNvPr id="0" name=""/>
        <dsp:cNvSpPr/>
      </dsp:nvSpPr>
      <dsp:spPr>
        <a:xfrm>
          <a:off x="0" y="2512556"/>
          <a:ext cx="2674251" cy="1594238"/>
        </a:xfrm>
        <a:prstGeom prst="roundRect">
          <a:avLst>
            <a:gd name="adj" fmla="val 10000"/>
          </a:avLst>
        </a:prstGeom>
        <a:solidFill>
          <a:schemeClr val="tx2"/>
        </a:soli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2">
                  <a:lumMod val="10000"/>
                </a:schemeClr>
              </a:solidFill>
            </a:rPr>
            <a:t>Counter Mode-CBC MAC Protocol (CCMP)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2">
                  <a:lumMod val="10000"/>
                </a:schemeClr>
              </a:solidFill>
            </a:rPr>
            <a:t>Intended for newer IEEE 802.11 devices that are equipped with the hardware to support this scheme</a:t>
          </a:r>
        </a:p>
      </dsp:txBody>
      <dsp:txXfrm>
        <a:off x="46694" y="2559250"/>
        <a:ext cx="2580863" cy="1500850"/>
      </dsp:txXfrm>
    </dsp:sp>
    <dsp:sp modelId="{E4F90EFD-2709-8546-AA83-92B50F3BC397}">
      <dsp:nvSpPr>
        <dsp:cNvPr id="0" name=""/>
        <dsp:cNvSpPr/>
      </dsp:nvSpPr>
      <dsp:spPr>
        <a:xfrm rot="18451822">
          <a:off x="2415570" y="2762534"/>
          <a:ext cx="1323793" cy="44473"/>
        </a:xfrm>
        <a:custGeom>
          <a:avLst/>
          <a:gdLst/>
          <a:ahLst/>
          <a:cxnLst/>
          <a:rect l="0" t="0" r="0" b="0"/>
          <a:pathLst>
            <a:path>
              <a:moveTo>
                <a:pt x="0" y="22236"/>
              </a:moveTo>
              <a:lnTo>
                <a:pt x="1323793" y="22236"/>
              </a:lnTo>
            </a:path>
          </a:pathLst>
        </a:custGeom>
        <a:noFill/>
        <a:ln w="9525" cap="flat" cmpd="sng" algn="ctr">
          <a:solidFill>
            <a:schemeClr val="tx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3044372" y="2751676"/>
        <a:ext cx="66189" cy="66189"/>
      </dsp:txXfrm>
    </dsp:sp>
    <dsp:sp modelId="{C3FE01D3-2007-8445-9347-3928E9117DF0}">
      <dsp:nvSpPr>
        <dsp:cNvPr id="0" name=""/>
        <dsp:cNvSpPr/>
      </dsp:nvSpPr>
      <dsp:spPr>
        <a:xfrm>
          <a:off x="3480682" y="1751539"/>
          <a:ext cx="2033311" cy="1016655"/>
        </a:xfrm>
        <a:prstGeom prst="roundRect">
          <a:avLst>
            <a:gd name="adj" fmla="val 10000"/>
          </a:avLst>
        </a:prstGeom>
        <a:solidFill>
          <a:schemeClr val="tx2"/>
        </a:soli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>
                  <a:lumMod val="10000"/>
                </a:schemeClr>
              </a:solidFill>
            </a:rPr>
            <a:t>Provides two services:</a:t>
          </a:r>
        </a:p>
      </dsp:txBody>
      <dsp:txXfrm>
        <a:off x="3510459" y="1781316"/>
        <a:ext cx="1973757" cy="957101"/>
      </dsp:txXfrm>
    </dsp:sp>
    <dsp:sp modelId="{E3E01BA0-D485-5148-9DD3-62EC5B851634}">
      <dsp:nvSpPr>
        <dsp:cNvPr id="0" name=""/>
        <dsp:cNvSpPr/>
      </dsp:nvSpPr>
      <dsp:spPr>
        <a:xfrm rot="18194642">
          <a:off x="5265091" y="1776871"/>
          <a:ext cx="1101840" cy="44473"/>
        </a:xfrm>
        <a:custGeom>
          <a:avLst/>
          <a:gdLst/>
          <a:ahLst/>
          <a:cxnLst/>
          <a:rect l="0" t="0" r="0" b="0"/>
          <a:pathLst>
            <a:path>
              <a:moveTo>
                <a:pt x="0" y="22236"/>
              </a:moveTo>
              <a:lnTo>
                <a:pt x="1101840" y="22236"/>
              </a:lnTo>
            </a:path>
          </a:pathLst>
        </a:custGeom>
        <a:noFill/>
        <a:ln w="9525" cap="flat" cmpd="sng" algn="ctr">
          <a:solidFill>
            <a:schemeClr val="tx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5788466" y="1771562"/>
        <a:ext cx="55092" cy="55092"/>
      </dsp:txXfrm>
    </dsp:sp>
    <dsp:sp modelId="{CCB433A4-930F-244E-B4E8-D182BEAF4511}">
      <dsp:nvSpPr>
        <dsp:cNvPr id="0" name=""/>
        <dsp:cNvSpPr/>
      </dsp:nvSpPr>
      <dsp:spPr>
        <a:xfrm>
          <a:off x="6118030" y="830022"/>
          <a:ext cx="2033311" cy="1016655"/>
        </a:xfrm>
        <a:prstGeom prst="roundRect">
          <a:avLst>
            <a:gd name="adj" fmla="val 10000"/>
          </a:avLst>
        </a:prstGeom>
        <a:solidFill>
          <a:schemeClr val="tx2"/>
        </a:soli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>
                  <a:lumMod val="10000"/>
                </a:schemeClr>
              </a:solidFill>
            </a:rPr>
            <a:t>Message integrity</a:t>
          </a:r>
        </a:p>
      </dsp:txBody>
      <dsp:txXfrm>
        <a:off x="6147807" y="859799"/>
        <a:ext cx="1973757" cy="957101"/>
      </dsp:txXfrm>
    </dsp:sp>
    <dsp:sp modelId="{9FE10CBD-7177-CD4B-BEC2-8FC42AA1993B}">
      <dsp:nvSpPr>
        <dsp:cNvPr id="0" name=""/>
        <dsp:cNvSpPr/>
      </dsp:nvSpPr>
      <dsp:spPr>
        <a:xfrm rot="1674448">
          <a:off x="5474248" y="2397591"/>
          <a:ext cx="683526" cy="44473"/>
        </a:xfrm>
        <a:custGeom>
          <a:avLst/>
          <a:gdLst/>
          <a:ahLst/>
          <a:cxnLst/>
          <a:rect l="0" t="0" r="0" b="0"/>
          <a:pathLst>
            <a:path>
              <a:moveTo>
                <a:pt x="0" y="22236"/>
              </a:moveTo>
              <a:lnTo>
                <a:pt x="683526" y="22236"/>
              </a:lnTo>
            </a:path>
          </a:pathLst>
        </a:custGeom>
        <a:noFill/>
        <a:ln w="9525" cap="flat" cmpd="sng" algn="ctr">
          <a:solidFill>
            <a:schemeClr val="tx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5798924" y="2402739"/>
        <a:ext cx="34176" cy="34176"/>
      </dsp:txXfrm>
    </dsp:sp>
    <dsp:sp modelId="{5D00C8B7-8AB9-6E4F-8644-27A34534F96C}">
      <dsp:nvSpPr>
        <dsp:cNvPr id="0" name=""/>
        <dsp:cNvSpPr/>
      </dsp:nvSpPr>
      <dsp:spPr>
        <a:xfrm>
          <a:off x="6118030" y="2071460"/>
          <a:ext cx="2033311" cy="1016655"/>
        </a:xfrm>
        <a:prstGeom prst="roundRect">
          <a:avLst>
            <a:gd name="adj" fmla="val 10000"/>
          </a:avLst>
        </a:prstGeom>
        <a:solidFill>
          <a:schemeClr val="tx2"/>
        </a:soli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>
                  <a:lumMod val="10000"/>
                </a:schemeClr>
              </a:solidFill>
            </a:rPr>
            <a:t>Data confidentiality</a:t>
          </a:r>
          <a:endParaRPr lang="en-US" sz="20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6147807" y="2101237"/>
        <a:ext cx="1973757" cy="957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73293-9AF8-442C-8422-FD34C06B3395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0F467-B7AA-4684-B574-91E010E05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0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This chapter begins with a general overview of wireless security issues. We then focus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on the relatively new area of mobile device security, examining threats and countermeasures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for mobile devices used in the enterprise. Then, we look at the IEEE 802.11i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standard for wireless LAN security. This standard is part of IEEE 802.11, also referred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as Wi-Fi. We begin the discussion with an overview of IEEE 802.11, and then we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look in some detail at IEEE 802.11i.</a:t>
            </a:r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A8CB0-B256-FB46-8B41-13A19D2B6A57}" type="slidenum">
              <a:rPr lang="en-AU" smtClean="0">
                <a:latin typeface="Arial" pitchFamily="-1" charset="0"/>
              </a:rPr>
              <a:pPr/>
              <a:t>2</a:t>
            </a:fld>
            <a:endParaRPr lang="en-AU" dirty="0" smtClean="0">
              <a:latin typeface="Arial" pitchFamily="-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822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the threats listed in the preceding discussion in mind, we outline the principal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elements of a mobile device security strategy. They fall into three categories: device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security, client/server traffic security, and barrier security (Figure 7.2).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 Security 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number of organizations will supply mobile devices for employee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use and preconfigure those devices to conform to the enterprise security policy.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However, many organizations will find it convenient or even necessary to adopt a bring-your-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own-device (BYOD) policy that allows the personal mobile devices of employees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have access to corporate resources. IT managers should be able to inspect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 before allowing network access. IT will want to establish configuration guidelines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for operating systems and applications. For example, “rooted” or “jail-broken”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devices are not permitted on the network, and mobile devices cannot store corporate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contacts on local storage. Whether a device is owned by the organization or BYOD,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organization should configure the device with security controls, including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Enable auto-lock, which causes the device to lock if it has not been used for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given amount of time, requiring the user to re-enter a four-digit PIN or a password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re-activate the device.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Enable password or PIN protection. The PIN or password is needed to unlock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device. In addition, it can be configured so that e-mail and other data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device are encrypted using the PIN or password and can only be retrieved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the PIN or password.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Avoid using auto-complete features that remember user names or passwords.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Enable remote wipe.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Ensure that SSL protection is enabled, if available.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Make sure that software, including operating systems and applications, is up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date.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Install antivirus software as it becomes available.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Either sensitive data should be prohibited from storage on the mobile device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or it should be encrypted.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IT staff should also have the ability to remotely access devices, wipe the device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all data, and then disable the device in the event of loss or theft.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The organization may prohibit all installation of third-party applications,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implement white-listing to prohibit installation of all unapproved applications,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or implement a secure sandbox that isolates the organization’s data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applications from all other data and applications on the mobile device. 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application that is on an approved list should be accompanied by a digital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signature and a public-key certificate from an approved authority.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The organization can implement and enforce restrictions on what devices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synchronize and on the use of cloud-based storage.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To deal with the threat of untrusted content, security responses can include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training of personnel on the risks inherent in untrusted content and disabling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camera use on corporate mobile devices.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To counter the threat of malicious use of location services, the security policy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can dictate that such service is disabled on all mobile devices.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Traffic Security 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Traffic security is based on the usual mechanisms for encryption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and authentication. All traffic should be encrypted and travel by secure means,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as SSL or IPv6. Virtual private networks (VPNs) can be configured so that all traffic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between the mobile device and the organization’s network is via a VPN.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strong authentication protocol should be used to limit the access from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 to the resources of the organization. Often, a mobile device has a single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device-specific authenticator, because it is assumed that the device has only 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user. A preferable strategy is to have a two-layer authentication mechanism,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involves authenticating the device and then authenticating the user of the device.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Barrier Security 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organization should have security mechanisms to protect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network from unauthorized access. The security strategy can also include firewall policies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specific to mobile device traffic. Firewall policies can limit the scope of data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application access for all mobile devices. Similarly, intrusion detection and intrusion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prevention systems can be configured to have tighter rules for mobile device traffic.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97342B-8AE1-B34D-BBA5-CCBFD7D5E8F6}" type="slidenum">
              <a:rPr lang="en-AU" smtClean="0"/>
              <a:pPr>
                <a:defRPr/>
              </a:pPr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46034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the threats listed in the preceding discussion in mind, we outline the principal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elements of a mobile device security strategy. They fall into three categories: device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security, client/server traffic security, and barrier security (Figure 7.2).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 Security 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number of organizations will supply mobile devices for employee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use and preconfigure those devices to conform to the enterprise security policy.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However, many organizations will find it convenient or even necessary to adopt a bring-your-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own-device (BYOD) policy that allows the personal mobile devices of employees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have access to corporate resources. IT managers should be able to inspect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 before allowing network access. IT will want to establish configuration guidelines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for operating systems and applications. For example, “rooted” or “jail-broken”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devices are not permitted on the network, and mobile devices cannot store corporate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contacts on local storage. Whether a device is owned by the organization or BYOD,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organization should configure the device with security controls, including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Enable auto-lock, which causes the device to lock if it has not been used for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given amount of time, requiring the user to re-enter a four-digit PIN or a password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re-activate the device.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Enable password or PIN protection. The PIN or password is needed to unlock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device. In addition, it can be configured so that e-mail and other data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device are encrypted using the PIN or password and can only be retrieved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the PIN or password.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Avoid using auto-complete features that remember user names or passwords.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Enable remote wipe.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Ensure that SSL protection is enabled, if available.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Make sure that software, including operating systems and applications, is up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date.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Install antivirus software as it becomes available.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Either sensitive data should be prohibited from storage on the mobile device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or it should be encrypted.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IT staff should also have the ability to remotely access devices, wipe the device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all data, and then disable the device in the event of loss or theft.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The organization may prohibit all installation of third-party applications,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implement white-listing to prohibit installation of all unapproved applications,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or implement a secure sandbox that isolates the organization’s data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applications from all other data and applications on the mobile device. 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application that is on an approved list should be accompanied by a digital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signature and a public-key certificate from an approved authority.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The organization can implement and enforce restrictions on what devices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synchronize and on the use of cloud-based storage.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To deal with the threat of untrusted content, security responses can include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training of personnel on the risks inherent in untrusted content and disabling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camera use on corporate mobile devices.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To counter the threat of malicious use of location services, the security policy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can dictate that such service is disabled on all mobile devices.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Traffic Security 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Traffic security is based on the usual mechanisms for encryption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and authentication. All traffic should be encrypted and travel by secure means,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as SSL or IPv6. Virtual private networks (VPNs) can be configured so that all traffic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between the mobile device and the organization’s network is via a VPN.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strong authentication protocol should be used to limit the access from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 to the resources of the organization. Often, a mobile device has a single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device-specific authenticator, because it is assumed that the device has only 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user. A preferable strategy is to have a two-layer authentication mechanism,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involves authenticating the device and then authenticating the user of the device.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Barrier Security 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organization should have security mechanisms to protect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network from unauthorized access. The security strategy can also include firewall policies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specific to mobile device traffic. Firewall policies can limit the scope of data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application access for all mobile devices. Similarly, intrusion detection and intrusion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prevention systems can be configured to have tighter rules for mobile device traffic.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97342B-8AE1-B34D-BBA5-CCBFD7D5E8F6}" type="slidenum">
              <a:rPr lang="en-AU" smtClean="0"/>
              <a:pPr>
                <a:defRPr/>
              </a:pPr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8283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IEEE 802 is a committee that has developed standards for a wide range of local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area networks (LANs). In 1990, the IEEE 802 Committee formed a new working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group, IEEE 802.11, with a charter to develop a protocol and transmission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specifications for wireless LANs (WLANs). Since that time, the demand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WLANs at different frequencies and data rates has exploded. Keeping pace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this demand, the IEEE 802.11 working group has issued an ever-expanding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list of standards.</a:t>
            </a:r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EB56EB-6CA8-6D45-9BFB-982BA6A26982}" type="slidenum">
              <a:rPr lang="en-AU" smtClean="0">
                <a:latin typeface="Arial" pitchFamily="-84" charset="0"/>
              </a:rPr>
              <a:pPr/>
              <a:t>18</a:t>
            </a:fld>
            <a:endParaRPr lang="en-AU" dirty="0" smtClean="0">
              <a:latin typeface="Arial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340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D28003-4B69-1E49-B4AA-14FCCED3F284}" type="slidenum">
              <a:rPr lang="en-US">
                <a:latin typeface="Arial" pitchFamily="-84" charset="0"/>
              </a:rPr>
              <a:pPr/>
              <a:t>19</a:t>
            </a:fld>
            <a:endParaRPr lang="en-US" dirty="0">
              <a:latin typeface="Arial" pitchFamily="-84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Table 7.1 briefly defines key terms used in the IEEE 802.11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standard.</a:t>
            </a:r>
            <a:endParaRPr lang="en-US" dirty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120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The first 802.11 standard to gain broad industry acceptance was 802.11b. Although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802.11b products are all based on the same standard, there is always a concern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whether products from different vendors will successfully interoperate. To meet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this concern, the Wireless Ethernet Compatibility Alliance (WECA), an industry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consortium, was formed in 1999. This organization, subsequently renamed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Wi-Fi (Wireless Fidelity) Alliance, created a test suite to certify interoperability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802.11b products. The term used for certified 802.11b products is Wi-Fi . Wi-Fi certification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has been extended to 802.11g products. The Wi-Fi Alliance has also developed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certification process for 802.11a products, called Wi-Fi5 . The Wi-Fi Alliance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is concerned with a range of market areas for WLANs, including enterprise, home,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and hot spots.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More recently, the Wi-Fi Alliance has developed certification procedures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IEEE 802.11 security standards, referred to as Wi-Fi Protected Access (WPA).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most recent version of WPA, known as WPA2, incorporates all of the features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IEEE 802.11i WLAN security specification.</a:t>
            </a:r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656637-584E-5C42-A5F2-C252825AC3DC}" type="slidenum">
              <a:rPr lang="en-AU" smtClean="0">
                <a:latin typeface="Arial" pitchFamily="-84" charset="0"/>
              </a:rPr>
              <a:pPr/>
              <a:t>20</a:t>
            </a:fld>
            <a:endParaRPr lang="en-AU" dirty="0" smtClean="0">
              <a:latin typeface="Arial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977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419600"/>
          </a:xfrm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Before proceeding, we need to briefly preview the IEEE 802 protocol architecture.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IEEE 802.11 standards are defined within the structure of a layered set of protocols.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This structure, used for all IEEE 802 standards, is illustrated in Figure 7.3.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Physical Layer 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lowest layer of the IEEE 802 reference model is the physical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layer, which includes such functions as encoding/decoding of signals and bit transmission/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reception. In addition, the physical layer includes a specification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transmission medium. In the case of IEEE 802.11, the physical layer also defines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frequency bands and antenna characteristics.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Media Access Control 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All LANs consist of collections of devices that share the network’s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transmission capacity. Some means of controlling access to the transmission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medium is needed to provide an orderly and efficient use of that capacity. This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function of a media access control (MAC) layer. The MAC layer receives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from a higher-layer protocol, typically the Logical Link Control (LLC) layer,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form of a block of data known as the MAC service data unit (MSDU). In general,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MAC layer performs the following functions: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On transmission, assemble data into a frame, known as a MAC protocol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unit (MPDU) with address and error-detection fields.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On reception, disassemble frame, and perform address recognition and error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detection.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Govern access to the LAN transmission medium.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Logical Link Control 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 most data-link control protocols, the data-link protocol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entity is responsible not only for detecting errors using the CRC, but for recovering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from those errors by retransmitting damaged frames. In the LAN protocol architecture,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these two functions are split between the MAC and LLC layers. The MAC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layer is responsible for detecting errors and discarding any frames that contain errors.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LLC layer optionally keeps track of which frames have been successfully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received and retransmits unsuccessful frames.</a:t>
            </a:r>
            <a:endParaRPr lang="en-US" dirty="0" smtClean="0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8BF6A9-0363-1C4E-9DEF-83A6695B30F5}" type="slidenum">
              <a:rPr lang="en-AU" smtClean="0">
                <a:latin typeface="Arial" pitchFamily="-84" charset="0"/>
              </a:rPr>
              <a:pPr/>
              <a:t>21</a:t>
            </a:fld>
            <a:endParaRPr lang="en-AU" dirty="0" smtClean="0">
              <a:latin typeface="Arial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259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exact format of the MPDU differs somewhat for the various MAC protocols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 use. In general, all of the MPDUs have a format similar to that of Figure 7.4.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fields of this frame are as follows.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MAC Control: This field contains any protocol control information needed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for the functioning of the MAC protocol. For example, a priority level could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 indicated here.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Destination MAC Address: The destination physical address on the LAN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this MPDU.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Source MAC Address: The source physical address on the LAN for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MPDU.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MAC Service Data Unit: The data from the next higher layer.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CRC: The cyclic redundancy check field; also known as the Frame Check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Sequence (FCS) field. This is an error-detecting code, such as that which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used in other data-link control protocols. The CRC is calculated based on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bits in the entire MPDU. The sender calculates the CRC and adds it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frame. The receiver performs the same calculation on the incoming MPDU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and compares that calculation to the CRC field in that incoming MPDU. If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two values don’t match, then one or more bits have been altered in transit.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fields preceding the MSDU field are referred to as the MAC header,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field following the MSDU field is referred to as the MAC trailer. The header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and trailer contain control information that accompany the data field and that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used by the MAC protocol.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97342B-8AE1-B34D-BBA5-CCBFD7D5E8F6}" type="slidenum">
              <a:rPr lang="en-AU" smtClean="0"/>
              <a:pPr>
                <a:defRPr/>
              </a:pPr>
              <a:t>24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7477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419600"/>
          </a:xfrm>
        </p:spPr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Figure 7.5 illustrates the model developed by the 802.11 working group. The smallest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building block of a wireless LAN is a basic service set (BSS) , which consists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wireless stations executing the same MAC protocol and competing for access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same shared wireless medium. A BSS may be isolated, or it may connect to a backbone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distribution system (DS)  through an access point (AP) . The AP functions as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bridge and a relay point. In a BSS, client stations do not communicate directly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one another. Rather, if one station in the BSS wants to communicate with another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station in the same BSS, the MAC frame is first sent from the originating station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the AP and then from the AP to the destination station. Similarly, a MAC frame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from a station in the BSS to a remote station is sent from the local station to the AP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and then relayed by the AP over the DS on its way to the destination station.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BSS generally corresponds to what is referred to as a cell in the literature. The 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can be a switch, a wired network, or a wireless network.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When all the stations in the BSS are mobile stations that communicate directly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one another (not using an AP), the BSS is called an independent BSS (IBSS) 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 IBSS is typically an ad hoc network. In an IBSS, the stations all communicate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directly, and no AP is involved.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simple configuration is shown in Figure 7.5, in which each station belongs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a single BSS; that is, each station is within wireless range only of other stations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within the same BSS. It is also possible for two BSSs to overlap geographically, 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that a single station could participate in more than one BSS. Furthermore, the association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between a station and a BSS is dynamic. Stations may turn off, come within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range, and go out of range.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 extended service set (ESS)  consists of two or more basic service sets interconnected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by a distribution system. The extended service set appears as a single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logical LAN to the logical link control (LLC) level.</a:t>
            </a:r>
            <a:endParaRPr lang="en-US" dirty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624B5E-0152-DA40-BCB5-C0E77539702C}" type="slidenum">
              <a:rPr lang="en-AU" smtClean="0">
                <a:latin typeface="Arial" pitchFamily="-84" charset="0"/>
              </a:rPr>
              <a:pPr/>
              <a:t>26</a:t>
            </a:fld>
            <a:endParaRPr lang="en-AU" dirty="0" smtClean="0">
              <a:latin typeface="Arial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653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343400"/>
          </a:xfrm>
        </p:spPr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IEEE 802.11 defines nine services that need to be provided by the wireless LAN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achieve functionality equivalent to that which is inherent to wired LANs. Table 7.2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lists the services and indicates two ways of categorizing them.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1. The service provider can be either the station or the DS. Station services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implemented in every 802.11 station, including AP stations. Distribution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services are provided between BSSs; these services may be implemented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 an AP or in another special-purpose device attached to the distribution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system.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2. Three of the services are used to control IEEE 802.11 LAN access and confidentiality.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Six of the services are used to support delivery of MSDUs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stations. If the MSDU is too large to be transmitted in a single MPDU, it may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 fragmented and transmitted in a series of MPDUs.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Following the IEEE 802.11 document, we next discuss the services in an order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designed to clarify the operation of an IEEE 802.11 ESS network.  MSDU delivery,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which is the basic service, already has been mentioned. Services related to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are introduced in Section 7.4.</a:t>
            </a:r>
          </a:p>
          <a:p>
            <a:endParaRPr lang="en-US" dirty="0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EACEA4-C3E6-114C-86E1-FA8351846DB0}" type="slidenum">
              <a:rPr lang="en-AU" smtClean="0">
                <a:latin typeface="Arial" pitchFamily="-84" charset="0"/>
              </a:rPr>
              <a:pPr/>
              <a:t>27</a:t>
            </a:fld>
            <a:endParaRPr lang="en-AU" dirty="0" smtClean="0">
              <a:latin typeface="Arial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922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two services involved with the distribution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messages within a DS are distribution and integration. Distribution 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primary service used by stations to exchange MPDUs when the MPDUs must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traverse the DS to get from a station in one BSS to a station in another BSS.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example, suppose a frame is to be sent from station 2 (STA 2) to station 7 (STA 7)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 Figure 7.5. The frame is sent from STA 2 to AP 1, which is the AP for this BSS.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AP gives the frame to the DS, which has the job of directing the frame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AP associated with STA 7 in the target BSS. AP 2 receives the frame and forwards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it to STA 7. How the message is transported through the DS is beyond the scope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IEEE 802.11 standard.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If the two stations that are communicating are within the same BSS, then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distribution service logically goes through the single AP of that BSS.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integration  service enables transfer of data between a station on an IEEE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802.11 LAN and a station on an integrated IEEE 802.x LAN. The term integrated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refers to a wired LAN that is physically connected to the DS and whose stations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may be logically connected to an IEEE 802.11 LAN via the integration service.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integration service takes care of any address translation and media conversion logic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required for the exchange of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97342B-8AE1-B34D-BBA5-CCBFD7D5E8F6}" type="slidenum">
              <a:rPr lang="en-AU" smtClean="0"/>
              <a:pPr>
                <a:defRPr/>
              </a:pPr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1675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Wireless networks, and the wireless devices that use them, introduce a host of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problems over and above those found in wired networks. Some of the key factors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contributing to the higher security risk of wireless networks compared to wired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networks include the following [MA10]: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Channel:  Wireless networking typically involves broadcast communications,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which is far more susceptible to eavesdropping and jamming than wired networks.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Wireless networks are also more vulnerable to active attacks that exploit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vulnerabilities in communications protocols.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Mobility: Wireless devices are, in principal and usually in practice, far more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portable and mobile than wired devices. This mobility results in a number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risks, described subsequently.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Resources: Some wireless devices, such as smartphones and tablets, have sophisticated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operating systems but limited memory and processing resources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which to counter threats, including denial of service and malware.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Accessibility: Some wireless devices, such as sensors and robots, may be left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unattended in remote and/or hostile locations. This greatly increases their vulnerability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physical attacks.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97342B-8AE1-B34D-BBA5-CCBFD7D5E8F6}" type="slidenum">
              <a:rPr lang="en-AU" smtClean="0"/>
              <a:pPr>
                <a:defRPr/>
              </a:pPr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6666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primary purpose of the MAC layer is to transfer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MSDUs between MAC entities; this purpose is fulfilled by the distribution service.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For that service to function, it requires information about stations within the 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that is provided by the association-related services. Before the distribution service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can deliver data to or accept data from a station, that station must be associated 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Before looking at the concept of association, we need to describe the concept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mobility. The standard defines three transition types, based on mobility: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No transition:  A station of this type is either stationary or moves only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within the direct communication range of the communicating stations of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single BSS.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BSS transition:  This is defined as a station movement from one BSS to another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BSS within the same ESS. In this case, delivery of data to the station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requires that the addressing capability be able to recognize the new location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station.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ESS transition:  This is defined as a station movement from a BSS in one 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a BSS within another ESS. This case is supported only in the sense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station can move. Maintenance of upper-layer connections supported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802.11 cannot be guaranteed. In fact, disruption of service is likely to occur.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97342B-8AE1-B34D-BBA5-CCBFD7D5E8F6}" type="slidenum">
              <a:rPr lang="en-AU" smtClean="0"/>
              <a:pPr>
                <a:defRPr/>
              </a:pPr>
              <a:t>30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3338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deliver a message within a DS, the distribution service needs to know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where the destination station is located. Specifically, the DS needs to know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identity of the AP to which the message should be delivered in order for that message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reach the destination station. To meet this requirement, a station must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maintain an association with the AP within its current BSS. Three services relate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this requirement: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Association:  Establishes an initial association between a station and an AP.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Before a station can transmit or receive frames on a wireless LAN, its identity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and address must be known. For this purpose, a station must establish an association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an AP within a particular BSS. The AP can then communicate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this information to other APs within the ESS to facilitate routing and delivery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addressed frames.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Reassociation:  Enables an established association to be transferred from 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AP to another, allowing a mobile station to move from one BSS to another.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Disassociation:  A notification from either a station or an AP that an existing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association is terminated. A station should give this notification before leaving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 ESS or shutting down. However, the MAC management facility protects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itself against stations that disappear without notification.</a:t>
            </a:r>
            <a:endParaRPr lang="en-US" dirty="0" smtClean="0"/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97342B-8AE1-B34D-BBA5-CCBFD7D5E8F6}" type="slidenum">
              <a:rPr lang="en-AU" smtClean="0"/>
              <a:pPr>
                <a:defRPr/>
              </a:pPr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3536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There are two characteristics of a wired LAN that are not inherent in a wireless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LAN.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1.  In order to transmit over a wired LAN, a station must be physically connected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the LAN. On the other hand, with a wireless LAN, any station within radio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range of the other devices on the LAN can transmit. In a sense, there is a form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authentication with a wired LAN in that it requires some positive and presumably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observable action to connect a station to a wired LAN.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2.  Similarly, in order to receive a transmission from a station that is part of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wired LAN, the receiving station also must be attached to the wired LAN.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On the other hand, with a wireless LAN, any station within radio range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receive. Thus, a wired LAN provides a degree of privacy, limiting reception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data to stations connected to the LAN.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These differences between wired and wireless LANs suggest the increased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need for robust security services and mechanisms for wireless LANs. The original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802.11 specification included a set of security features for privacy and authentication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that were quite weak. For privacy, 802.11 defined the Wired Equivalent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Privacy (WEP)  algorithm. The privacy portion of the 802.11 standard contained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major weaknesses. Subsequent to the development of WEP, the 802.11i task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group has developed a set of capabilities to address the WLAN security issues.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 order to accelerate the introduction of strong security into WLANs, the Wi-Fi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Alliance promulgated Wi-Fi Protected Access (WPA)  as a Wi-Fi standard. WPA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is a set of security mechanisms that eliminates most 802.11 security issues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was based on the current state of the 802.11i standard. The final form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802.11i standard is referred to as Robust Security Network (RSN) . The Wi-Fi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Alliance certifies vendors in compliance with the full 802.11i specification under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WPA2 program.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RSN specification is quite complex, and occupies 145 pages of the 2012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IEEE 802.11 standard. In this section, we provide an overview.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835453-1A70-294B-A556-44951C5967D3}" type="slidenum">
              <a:rPr lang="en-AU" smtClean="0">
                <a:latin typeface="Arial" pitchFamily="-84" charset="0"/>
              </a:rPr>
              <a:pPr/>
              <a:t>32</a:t>
            </a:fld>
            <a:endParaRPr lang="en-AU" dirty="0" smtClean="0">
              <a:latin typeface="Arial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010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802.11i RSN security specification defines the following services.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Authentication:  A protocol is used to define an exchange between a user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 AS that provides mutual authentication and generates temporary keys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 used between the client and the AP over the wireless link.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Access control:  This function enforces the use of the authentication function,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routes the messages properly, and facilitates key exchange. It can work with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variety of authentication protocols.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Privacy with message integrity:  MAC-level data (e.g., an LLC PDU) are encrypted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along with a message integrity code that ensures that the data have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not been altered.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Figure 7.6a indicates the security protocols used to support these services,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while Figure 7.6b lists the cryptographic algorithms used for these services.</a:t>
            </a:r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D3E9EF-C901-5646-BDB9-D751F8300385}" type="slidenum">
              <a:rPr lang="en-AU" smtClean="0">
                <a:latin typeface="Arial" pitchFamily="-84" charset="0"/>
              </a:rPr>
              <a:pPr/>
              <a:t>36</a:t>
            </a:fld>
            <a:endParaRPr lang="en-AU" dirty="0" smtClean="0">
              <a:latin typeface="Arial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499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operation of an IEEE 802.11i RSN can be broken down into five distinct phases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operation. The exact nature of the phases will depend on the configuration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end points of the communication. Possibilities include (see Figure 7.5):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1.  Two wireless stations in the same BSS communicating via the access point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(AP) for that BSS.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2.  Two wireless stations (STAs) in the same ad hoc IBSS communicating directly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each other.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3.  Two wireless stations in different BSSs communicating via their respective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APs across a distribution system.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4.  A wireless station communicating with an end station on a wired network via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its AP and the distribution system.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IEEE 802.11i security is concerned only with secure communication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STA and its AP. In case 1 in the preceding list, secure communication is assured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if each STA establishes secure communications with the AP. Case 2 is similar,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AP functionality residing in the STA. For case 3, security is not provided across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distribution system at the level of IEEE 802.11, but only within each BSS. Endto-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end security (if required) must be provided at a higher layer. Similarly, in case 4,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security is only provided between the STA and its AP.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these considerations in mind, Figure 7.7 depicts the five phases of operation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for an RSN and maps them to the network components involved. One new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component is the authentication server (AS). The rectangles indicate the exchange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sequences of MPDUs. The five phases are defined as follows.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Discovery: An AP uses messages called Beacons and Probe Responses to advertise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its IEEE 802.11i security policy. The STA uses these to identify an AP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for a WLAN with which it wishes to communicate. The STA associates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AP, which it uses to select the cipher suite and authentication mechanism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when the Beacons and Probe Responses present a choice.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Authentication: During this phase, the STA and AS prove their identities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each other. The AP blocks non-authentication traffic between the STA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AS until the authentication transaction is successful. The AP does not participate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 the authentication transaction other than forwarding traffic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STA and AS.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Key generation and distribution: The AP and the STA perform several operations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that cause cryptographic keys to be generated and placed on the AP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STA. Frames are exchanged between the AP and STA only.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Protected data transfer: Frames are exchanged between the STA and the end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station through the AP. As denoted by the shading and the encryption module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icon, secure data transfer occurs between the STA and the AP only; security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not provided end-to-end.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Connection termination: The AP and STA exchange frames. During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phase, the secure connection is torn down and the connection is restored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original state.</a:t>
            </a:r>
            <a:endParaRPr lang="en-US" dirty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A9252B-329E-8441-8AD1-FBE67E7719B1}" type="slidenum">
              <a:rPr lang="en-AU" smtClean="0">
                <a:latin typeface="Arial" pitchFamily="-84" charset="0"/>
              </a:rPr>
              <a:pPr/>
              <a:t>39</a:t>
            </a:fld>
            <a:endParaRPr lang="en-AU" dirty="0" smtClean="0">
              <a:latin typeface="Arial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613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0F467-B7AA-4684-B574-91E010E0569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1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0F467-B7AA-4684-B574-91E010E0569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78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419600"/>
          </a:xfrm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We now look in more detail at the RSN phases of operation, beginning with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discovery phase, which is illustrated in the upper portion of Figure 7.8. The purpose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this phase is for an STA and an AP to recognize each other, agree on a set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security capabilities, and establish an association for future communication using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those security capabilities.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Security Capabilities  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During this phase, the STA and AP decide on specific techniques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 the following areas: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 Confidentiality and MPDU integrity protocols for protecting unicast traffic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(traffic only between this STA and AP)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 Authentication method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 Cryptography key management approach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Confidentiality and integrity protocols for protecting multicast/broadcast traffic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are dictated by the AP, since all STAs in a multicast group must use the same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protocols and ciphers. The specification of a protocol, along with the chosen key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length (if variable) is known as a cipher suite . The options for the confidentiality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integrity cipher suite are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 WEP, with either a 40-bit or 104-bit key, which allows backward compatibility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older IEEE 802.11 implementations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 TKIP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 CCMP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 Vendor-specific methods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other negotiable suite is the authentication and key management (AKM)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suite, which defines (1) the means by which the AP and STA perform mutual authentication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and (2) the means for deriving a root key from which other keys may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 generated. The possible AKM suites are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 IEEE 802.1X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 Pre-shared key (no explicit authentication takes place and mutual authentication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is implied if the STA and AP share a unique secret key)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 Vendor-specific methods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discovery phase consists of three exchanges.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Network and security capability discovery: During this exchange, STAs discover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existence of a network with which to communicate. The AP either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periodically broadcasts its security capabilities (not shown in figure), indicated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by RSN IE (Robust Security Network Information Element), in a specific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channel through the Beacon frame; or responds to a station’s Probe Request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through a Probe Response frame. A wireless station may discover available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access points and corresponding security capabilities by either passively monitoring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Beacon frames or actively probing every channel.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Open system authentication: The purpose of this frame sequence,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provides no security, is simply to maintain backward compatibility with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IEEE 802.11 state machine, as implemented in existing IEEE 802.11 hardware.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 essence, the two devices (STA and AP) simply exchange identifiers.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Association:  The purpose of this stage is to agree on a set of security capabilities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be used. The STA then sends an Association Request frame to the AP.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 this frame, the STA specifies one set of matching capabilities (one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authentication and key management suite, one pairwise cipher suite, and 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group-key cipher suite) from among those advertised by the AP. If there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is no match in capabilities between the AP and the STA, the AP refuses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Association Request. The STA blocks it too, in case it has associated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a rogue AP or someone is inserting frames illicitly on its channel.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shown in Figure 7.8, the IEEE 802.1X controlled ports are blocked, and no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user traffic goes beyond the AP. The concept of blocked ports is explained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subsequently.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As was mentioned, the authentication phase enables mutual authentication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 STA and an authentication server (AS) located in the DS. Authentication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is designed to allow only authorized stations to use the network and to provide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STA with assurance that it is communicating with a legitimate network.</a:t>
            </a:r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24FAA3-D5B9-8B48-887F-21315E12B484}" type="slidenum">
              <a:rPr lang="en-AU" smtClean="0">
                <a:latin typeface="Arial" pitchFamily="-84" charset="0"/>
              </a:rPr>
              <a:pPr/>
              <a:t>43</a:t>
            </a:fld>
            <a:endParaRPr lang="en-AU" dirty="0" smtClean="0">
              <a:latin typeface="Arial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030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IEEE 802.11i makes use of another standard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that was designed to provide access control functions for LANs. The standard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is IEEE 802.1X, Port-Based Network Access Control. The authentication protocol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that is used, the Extensible Authentication Protocol (EAP), is defined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IEEE 802.1X standard. IEEE 802.1X uses the terms supplicant , authenticator 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authentication server  (AS). In the context of an 802.11 WLAN, the first two terms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correspond to the wireless station and the AP. The AS is typically a separate device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on the wired side of the network (i.e., accessible over the DS) but could also reside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directly on the authenticator.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Before a supplicant is authenticated by the AS using an authentication protocol,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authenticator only passes control or authentication messages between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supplicant and the AS; the 802.1X control channel is unblocked, but the 802.11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channel is blocked. Once a supplicant is authenticated and keys are provided,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authenticator can forward data from the supplicant, subject to predefined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control limitations for the supplicant to the network. Under these circumstances,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data channel is unblocked.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As indicated in Figure 5.5, 802.1X uses the concepts of controlled and uncontrolled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ports. Ports are logical entities defined within the authenticator and refer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physical network connections. For a WLAN, the authenticator (the AP) may have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only two physical ports: one connecting to the DS and one for wireless communication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within its BSS. Each logical port is mapped to one of these two physical ports.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 uncontrolled port allows the exchange of PDUs between the supplicant and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other AS, regardless of the authentication state of the supplicant. A controlled port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allows the exchange of PDUs between a supplicant and other systems on the LAN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only if the current state of the supplicant authorizes such an exchange. IEEE 802.1X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is covered in more detail in Chapter 5.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The 802.1X framework, with an upper-layer authentication protocol, fits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nicely with a BSS architecture that includes a number of wireless stations and an AP.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However, for an IBSS, there is no AP. For an IBSS, 802.11i provides a more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complex solution that, in essence, involves pairwise authentication between stations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on the IBSS.</a:t>
            </a:r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84E767-F247-6C4C-BAAA-7DBD3F97A082}" type="slidenum">
              <a:rPr lang="en-AU" smtClean="0">
                <a:latin typeface="Arial" pitchFamily="-84" charset="0"/>
              </a:rPr>
              <a:pPr/>
              <a:t>46</a:t>
            </a:fld>
            <a:endParaRPr lang="en-AU" dirty="0" smtClean="0">
              <a:latin typeface="Arial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521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419600"/>
          </a:xfrm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lower part of Figure 7.8 shows the MPDU exchange dictated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by IEEE 802.11 for the authentication phase. We can think of authentication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phase as consisting of the following three phases.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Connect to AS:  The STA sends a request to its AP (the one with which it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 association) for connection to the AS. The AP acknowledges this request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and sends an access request to the AS.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EAP exchange:  This exchange authenticates the STA and AS to each other.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number of alternative exchanges are possible, as explained subsequently.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Secure key delivery:  Once authentication is established, the AS generates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master session key (MSK), also known as the Authentication,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Authorization, and Accounting (AAA) key and sends it to the STA.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explained subsequently, all the cryptographic keys needed by the STA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for secure communication with its AP are generated from this MSK.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IEEE 802.11i does not prescribe a method for secure delivery of the MSK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but relies on EAP for this. Whatever method is used, it involves the transmission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an MPDU containing an encrypted MSK from the AS, via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AP, to the AS.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As mentioned, there are a number of possible EAP exchanges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can be used during the authentication phase. Typically, the message flow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STA and AP employs the EAP over LAN (EAPOL) protocol, and the message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flow between the AP and AS uses the Remote Authentication Dial In User Service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(RADIUS) protocol, although other options are available for both STA-to-AP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AP-to-AS exchanges. [FRAN07] provides the following summary of the authentication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exchange using EAPOL and RADIUS.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1.  The EAP exchange begins with the AP issuing an EAP-Request/Identity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frame to the STA.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2.  The STA replies with an EAP-Response/Identity frame, which the AP receives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over the uncontrolled port. The packet is then encapsulated in RADIUS over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EAP and passed on to the RADIUS server as a RADIUS-Access-Request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packet.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3.  The AAA server replies with a RADIUS-Access-Challenge packet, which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passed on to the STA as an EAP-Request. This request is of the appropriate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authentication type and contains relevant challenge information.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4.  The STA formulates an EAP-Response message and sends it to the AS.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response is translated by the AP into a Radius-Access-Request with the response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the challenge as a data field. Steps 3 and 4 may be repeated multiple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times, depending on the EAP method in use. For TLS tunneling methods, it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common for authentication to require 10 to 20 round trips.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5. The AAA server grants access with a Radius-Access-Accept packet. The AP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issues an EAP-Success frame. (Some protocols require confirmation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EAP success inside the TLS tunnel for authenticity validation.) The controlled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port is authorized, and the user may begin to access the network.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Note from Figure 7.8 that the AP controlled port is still blocked to general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user traffic. Although the authentication is successful, the ports remain blocked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until the temporal keys are installed in the STA and AP, which occurs during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4-Way Handshake.</a:t>
            </a:r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0F9CE9-196C-B34C-B983-8427C7B37080}" type="slidenum">
              <a:rPr lang="en-AU" smtClean="0">
                <a:latin typeface="Arial" pitchFamily="-84" charset="0"/>
              </a:rPr>
              <a:pPr/>
              <a:t>49</a:t>
            </a:fld>
            <a:endParaRPr lang="en-AU" dirty="0" smtClean="0">
              <a:latin typeface="Arial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070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In simple terms, the wireless environment consists of three components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provide point of attack (Figure 7.1). The wireless client can be a cell phone,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Wi-Fi–enabled laptop or tablet, a wireless sensor, a Bluetooth device, and so 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wireless access point provides a connection to the network or service. Examples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access points are cell towers, Wi-Fi hotspots, and wireless access points to wired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local or wide area networks. The transmission medium, which carries the radio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waves for data transfer, is also a source of vulnerability.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97342B-8AE1-B34D-BBA5-CCBFD7D5E8F6}" type="slidenum">
              <a:rPr lang="en-AU" smtClean="0"/>
              <a:pPr>
                <a:defRPr/>
              </a:pPr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7503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During the key management phase, a variety of cryptographic keys are generated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and distributed to STAs. There are two types of keys: pairwise keys used for communication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between an STA and an AP and group keys used for multicast communication.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Figure 7.9, based on [FRAN07], shows the two key hierarchies.</a:t>
            </a:r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9FE578-F067-5D4B-9A66-EBF10739A99C}" type="slidenum">
              <a:rPr lang="en-AU" smtClean="0">
                <a:latin typeface="Arial" pitchFamily="-84" charset="0"/>
              </a:rPr>
              <a:pPr/>
              <a:t>54</a:t>
            </a:fld>
            <a:endParaRPr lang="en-AU" dirty="0" smtClean="0">
              <a:latin typeface="Arial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234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Table 7.3 defines the individual keys.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97342B-8AE1-B34D-BBA5-CCBFD7D5E8F6}" type="slidenum">
              <a:rPr lang="en-AU" smtClean="0"/>
              <a:pPr>
                <a:defRPr/>
              </a:pPr>
              <a:t>55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5908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Pairwise keys are used for communication between a pair of devices,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typically between an STA and an AP. These keys form a hierarchy beginning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a master key from which other keys are derived dynamically and used for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limited period of time.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At the top level of the hierarchy are two possibilities. A pre-shared key (PSK)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is a secret key shared by the AP and a STA and installed in some fashion outside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scope of IEEE 802.11i. The other alternative is the master session key (MSK) 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also known as the AAAK, which is generated using the IEEE 802.1X protocol during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authentication phase, as described previously. The actual method of key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generation depends on the details of the authentication protocol used. In either case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(PSK or MSK), there is a unique key shared by the AP with each STA with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it communicates. All the other keys derived from this master key are also unique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between an AP and an STA. Thus, each STA, at any time, has one set of keys,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depicted in the hierarchy of Figure 7.9a, while the AP has one set of such keys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each of its STAs.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pairwise master key (PMK)  is derived from the master key. If a PSK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used, then the PSK is used as the PMK; if a MSK is used, then the PMK is derived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from the MSK by truncation (if necessary). By the end of the authentication phase,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marked by the 802.1X EAP Success message (Figure 7.8), both the AP and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STA have a copy of their shared PMK.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PMK is used to generate the pairwise transient key (PTK) , which in fact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consists of three keys to be used for communication between an STA and AP after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they have been mutually authenticated. To derive the PTK, the HMAC-SHA-1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function is applied to the PMK, the MAC addresses of the STA and AP, and nonces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generated when needed. Using the STA and AP addresses in the generation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PTK provides protection against session hijacking and impersonation; using nonces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provides additional random keying material.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97342B-8AE1-B34D-BBA5-CCBFD7D5E8F6}" type="slidenum">
              <a:rPr lang="en-AU" smtClean="0"/>
              <a:pPr>
                <a:defRPr/>
              </a:pPr>
              <a:t>56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909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The three parts of the PTK are as follows.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EAP Over LAN (EAPOL) Key Confirmation Key (EAPOL-KCK): Supports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integrity and data origin authenticity of STA-to-AP control frames during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operational setup of an RSN. It also performs an access control function: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proof-of-possession of the PMK. An entity that possesses the PMK is authorized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use the link.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EAPOL Key Encryption Key (EAPOL-KEK):  Protects the confidentiality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keys and other data during some RSN association procedures.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Temporal Key (TK):  Provides the actual protection for user traffic.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97342B-8AE1-B34D-BBA5-CCBFD7D5E8F6}" type="slidenum">
              <a:rPr lang="en-AU" smtClean="0"/>
              <a:pPr>
                <a:defRPr/>
              </a:pPr>
              <a:t>57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73657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Group keys are used for multicast communication in which one STA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sends MPDUs to multiple STAs. At the top level of the group key hierarchy is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group master key (GMK) . The GMK is a key-generating key used with other inputs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to derive the group temporal key (GTK) . Unlike the PTK, which is generated using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material from both AP and STA, the GTK is generated by the AP and transmitted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its associated STAs. Exactly how this GTK is generated is undefined. IEEE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802.11i, however, requires that its value is computationally indistinguishable from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random. The GTK is distributed securely using the pairwise keys that are already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established. The GTK is changed every time a device leaves the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97342B-8AE1-B34D-BBA5-CCBFD7D5E8F6}" type="slidenum">
              <a:rPr lang="en-AU" smtClean="0"/>
              <a:pPr>
                <a:defRPr/>
              </a:pPr>
              <a:t>58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338153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The upper part of Figure 7.10 shows the MPDU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exchange for distributing pairwise keys. This exchange is known as the 4-way handshake 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STA and AP use this handshake to confirm the existence of the PMK,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verify the selection of the cipher suite, and derive a fresh PTK for the following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session.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97342B-8AE1-B34D-BBA5-CCBFD7D5E8F6}" type="slidenum">
              <a:rPr lang="en-AU" smtClean="0"/>
              <a:pPr>
                <a:defRPr/>
              </a:pPr>
              <a:t>59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8980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IEEE 802.11i defines two schemes for protecting data transmitted in 802.11 MPDUs: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Temporal Key Integrity Protocol (TKIP), and the Counter Mode-CBC MAC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Protocol (CCMP).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TKIP is designed to require only software changes to devices that are implemented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the older wireless LAN security approach called Wired Equivalent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Privacy (WEP). TKIP provides two services: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Message integrity:  TKIP adds a message integrity code (MIC) to the 802.11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MAC frame after the data field. The MIC is generated by an algorithm, called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Michael, that computes a 64-bit value using as input the source and destination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MAC address values and the Data field, plus key material.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Data confidentiality:  Data confidentiality is provided by encrypting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MPDU plus MIC value using RC4.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256-bit TK (Figure 7.9) is employed as follows. Two 64-bit keys are used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the Michael message digest algorithm to produce a message integrity code.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One key is used to protect STA-to-AP messages, and the other key is used to protect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AP-to-STA messages. The remaining 128 bits are truncated to generate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RC4 key used to encrypt the transmitted data.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For additional protection, a monotonically increasing TKIP sequence counter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(TSC) is assigned to each frame. The TSC serves two purposes. First, the TSC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included with each MPDU and is protected by the MIC to protect against replay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attacks. Second, the TSC is combined with the session TK to produce a dynamic encryption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key that changes with each transmitted MPDU, thus making cryptanalysis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more difficult.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CCMP is intended for newer IEEE 802.11 devices that are equipped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hardware to support this scheme. As with TKIP, CCMP provides two services: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Message integrity:  CCMP uses the cipher block chaining message authentication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code (CBC-MAC), described in Chapter 3.</a:t>
            </a:r>
          </a:p>
          <a:p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Data confidentiality: CCMP uses the CTR block cipher mode of operation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AES for encryption. CTR is described in Chapter 2.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same 128-bit AES key is used for both integrity and confidentiality.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scheme uses a 48-bit packet number to construct a nonce to prevent replay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attacks.</a:t>
            </a:r>
            <a:endParaRPr lang="en-US" dirty="0" smtClean="0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64CDF1-9222-E94F-8FB8-5D3901441C02}" type="slidenum">
              <a:rPr lang="en-AU" smtClean="0">
                <a:latin typeface="Arial" pitchFamily="-84" charset="0"/>
              </a:rPr>
              <a:pPr/>
              <a:t>60</a:t>
            </a:fld>
            <a:endParaRPr lang="en-AU" dirty="0" smtClean="0">
              <a:latin typeface="Arial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1834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At a number of places in the IEEE 802.11i scheme, a pseudorandom function (PRF)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is used. For example, it is used to generate nonces, to expand pairwise keys,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generate the GTK. Best security practice dictates that different pseudorandom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number streams be used for these different purposes. However, for implementation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efficiency, we would like to rely on a single pseudorandom number generator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function.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PRF is built on the use of HMAC-SHA-1 to generate a pseudorandom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bit stream. Recall that HMAC-SHA-1 takes a message (block of data) and a key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length at least 160 bits and produces a 160-bit hash value. SHA-1 has the property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that the change of a single bit of the input produces a new hash value with no apparent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connection to the preceding hash value. This property is the basis for pseudorandom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number generation.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97342B-8AE1-B34D-BBA5-CCBFD7D5E8F6}" type="slidenum">
              <a:rPr lang="en-AU" smtClean="0"/>
              <a:pPr>
                <a:defRPr/>
              </a:pPr>
              <a:t>62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5785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E00952-26B8-2D46-8289-C5E560322778}" type="slidenum">
              <a:rPr lang="en-AU">
                <a:latin typeface="Arial" pitchFamily="-84" charset="0"/>
              </a:rPr>
              <a:pPr/>
              <a:t>63</a:t>
            </a:fld>
            <a:endParaRPr lang="en-AU" dirty="0">
              <a:latin typeface="Arial" pitchFamily="-84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Chapter</a:t>
            </a:r>
            <a:r>
              <a:rPr lang="en-US" dirty="0" smtClean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 7 </a:t>
            </a:r>
            <a:r>
              <a:rPr lang="en-US" dirty="0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val="1492456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[CHOI08] lists the following security threats to wireless networks: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Accidental association: Company wireless LANs or wireless access points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wired LANs in close proximity (e.g., in the same or neighboring buildings)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may create overlapping transmission ranges. A user intending to connect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one LAN may unintentionally lock on to a wireless access point from a neighboring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network. Although the security breach is accidental, it nevertheless exposes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resources of one LAN to the accidental user.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Malicious association: In this situation, a wireless device is configured to appear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be a legitimate access point, enabling the operator to steal passwords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from legitimate users and then penetrate a wired network through a legitimate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wireless access point.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Ad hoc networks: These are peer-to-peer networks between wireless computers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no access point between them. Such networks can pose a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threat due to a lack of a central point of control.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Nontraditional networks: Nontraditional networks and links, such as personal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network Bluetooth devices, barcode readers, and handheld PDAs, pose a security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risk in terms of both eavesdropping and spoofing.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Identity theft (MAC spoofing): This occurs when an attacker is able to eavesdrop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on network traffic and identify the MAC address of a computer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network privileges.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Man-in-the middle attacks: This type of attack is described in Chapter 3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context of the Diffie-Hellman key exchange protocol. In a broader sense,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this attack involves persuading a user and an access point to believe that they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are talking to each other when in fact the communication is going through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intermediate attacking device. Wireless networks are particularly vulnerable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such attacks.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Denial of service (DoS): This type of attack is discussed in detail in Chapter 10.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 the context of a wireless network, a DoS attack occurs when an attacker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continually bombards a wireless access point or some other accessible wireless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port with various protocol messages designed to consume system resources.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wireless environment lends itself to this type of attack, because it is 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easy for the attacker to direct multiple wireless messages at the target.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Network injection: A network injection attack targets wireless access points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that are exposed to nonfiltered network traffic, such as routing protocol messages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or network management messages. An example of such an attack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one in which bogus reconfiguration commands are used to affect routers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switches to degrade network performance.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97342B-8AE1-B34D-BBA5-CCBFD7D5E8F6}" type="slidenum">
              <a:rPr lang="en-AU" smtClean="0"/>
              <a:pPr>
                <a:defRPr/>
              </a:pPr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616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principal threats to wireless transmission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are eavesdropping, altering or inserting messages, and disruption. To deal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eavesdropping, two types of countermeasures are appropriate: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Signal-hiding techniques:  Organizations can take a number of measures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make it more difficult for an attacker to locate their wireless access points,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including turning off service set identifier (SSID) broadcasting by wireless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points; assigning cryptic names to SSIDs; reducing signal strength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lowest level that still provides requisite coverage; and locating wireless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points in the interior of the building, away from windows and exterior walls.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Greater security can be achieved by the use of directional antennas and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signal-shielding techniques.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Encryption:  Encryption of all wireless transmission is effective against eavesdropping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the extent that the encryption keys are secured.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use of encryption and authentication protocols is the standard method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countering attempts to alter or insert transmissions.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The methods discussed in Chapter 10 for dealing with DoS apply to wireless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transmissions. Organizations can also reduce the risk of unintentional DoS attacks.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Site surveys can detect the existence of other devices using the same frequency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range, to help determine where to locate wireless access points. Signal strengths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 adjusted and shielding used in an attempt to isolate a wireless environment from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competing nearby transmissions.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97342B-8AE1-B34D-BBA5-CCBFD7D5E8F6}" type="slidenum">
              <a:rPr lang="en-AU" smtClean="0"/>
              <a:pPr>
                <a:defRPr/>
              </a:pPr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22060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The main threat involving wireless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points is unauthorized access to the network. The principal approach for preventing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such access is the IEEE 802.1X standard for port-based network access control.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standard provides an authentication mechanism for devices wishing to attach to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LAN or wireless network. The use of 802.1X can prevent rogue access points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other unauthorized devices from becoming insecure backdoors.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Section 5.3 provides an introduction to 802.1X.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97342B-8AE1-B34D-BBA5-CCBFD7D5E8F6}" type="slidenum">
              <a:rPr lang="en-AU" smtClean="0"/>
              <a:pPr>
                <a:defRPr/>
              </a:pPr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1908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Prior to the widespread use of smartphones, the dominant paradigm for computer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and network security in organizations was as follows. Corporate IT was tightly controlled.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User devices were typically limited to Windows PCs. Business applications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were controlled by IT and either run locally on endpoints or on physical servers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 data centers. Network security was based upon clearly defined perimeters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separated trusted internal networks from the untrusted Internet. Today, there have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been massive changes in each of these assumptions. An organization’s networks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must accommodate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Growing use of new devices:  Organizations are experiencing significant growth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 employee use of mobile devices. In many cases, employees are allowed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use a combination of endpoint devices as part of their day-to-day activities.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Cloud-based applications: Applications no longer run solely on physical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servers in corporate data centers. Quite the opposite, applications can run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anywhere—on traditional physical servers, on mobile virtual servers, or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cloud. Additionally, end users can now take advantage of a wide variety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cloud-based applications and IT services for personal and professional use.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Facebook can be used for an employee’s personal profiles or as a component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a corporate marketing campaign. Employees depend upon Skype to speak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friends abroad or for legitimate business video conferencing. Dropbox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and Box can be used to distribute documents between corporate and personal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devices for mobility and user productivity.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De-perimeterization: Given new device proliferation, application mobility,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and cloud-based consumer and corporate services, the notion of a static network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perimeter is all but gone. Now there are a multitude of network perimeters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around devices, applications, users, and data. These perimeters have also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become quite dynamic as they must adapt to various environmental conditions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such as user role, device type, server virtualization mobility, network location,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and time-of-day.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External business requirements: The enterprise must also provide guests,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third-party contractors, and business partners network access using various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devices from a multitude of locations.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 The central element in all of these changes is the mobile computing device.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Mobile devices have become an essential element for organizations as part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overall network infrastructure. Mobile devices such as smartphones, tablets,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memory sticks provide increased convenience for individuals as well as the potential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for increased productivity in the workplace. Because of their widespread use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unique characteristics, security for mobile devices is a pressing and complex issue.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 essence, an organization needs to implement a security policy through a combination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security features built into the mobile devices and additional security controls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provided by network components that regulate the use of the mobile devices.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97342B-8AE1-B34D-BBA5-CCBFD7D5E8F6}" type="slidenum">
              <a:rPr lang="en-AU" smtClean="0"/>
              <a:pPr>
                <a:defRPr/>
              </a:pPr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0980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the threats listed in the preceding discussion in mind, we outline the principal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elements of a mobile device security strategy. They fall into three categories: device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security, client/server traffic security, and barrier security (Figure 7.2).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 Security 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number of organizations will supply mobile devices for employee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use and preconfigure those devices to conform to the enterprise security policy.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However, many organizations will find it convenient or even necessary to adopt a bring-your-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own-device (BYOD) policy that allows the personal mobile devices of employees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have access to corporate resources. IT managers should be able to inspect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 before allowing network access. IT will want to establish configuration guidelines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for operating systems and applications. For example, “rooted” or “jail-broken”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devices are not permitted on the network, and mobile devices cannot store corporate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contacts on local storage. Whether a device is owned by the organization or BYOD,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organization should configure the device with security controls, including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Enable auto-lock, which causes the device to lock if it has not been used for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given amount of time, requiring the user to re-enter a four-digit PIN or a password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re-activate the device.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Enable password or PIN protection. The PIN or password is needed to unlock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device. In addition, it can be configured so that e-mail and other data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device are encrypted using the PIN or password and can only be retrieved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the PIN or password.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Avoid using auto-complete features that remember user names or passwords.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Enable remote wipe.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Ensure that SSL protection is enabled, if available.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Make sure that software, including operating systems and applications, is up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date.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Install antivirus software as it becomes available.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Either sensitive data should be prohibited from storage on the mobile device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or it should be encrypted.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IT staff should also have the ability to remotely access devices, wipe the device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all data, and then disable the device in the event of loss or theft.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The organization may prohibit all installation of third-party applications,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implement white-listing to prohibit installation of all unapproved applications,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or implement a secure sandbox that isolates the organization’s data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applications from all other data and applications on the mobile device. 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application that is on an approved list should be accompanied by a digital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signature and a public-key certificate from an approved authority.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The organization can implement and enforce restrictions on what devices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synchronize and on the use of cloud-based storage.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To deal with the threat of untrusted content, security responses can include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training of personnel on the risks inherent in untrusted content and disabling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camera use on corporate mobile devices.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To counter the threat of malicious use of location services, the security policy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can dictate that such service is disabled on all mobile devices.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Traffic Security 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Traffic security is based on the usual mechanisms for encryption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and authentication. All traffic should be encrypted and travel by secure means,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as SSL or IPv6. Virtual private networks (VPNs) can be configured so that all traffic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between the mobile device and the organization’s network is via a VPN.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strong authentication protocol should be used to limit the access from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 to the resources of the organization. Often, a mobile device has a single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device-specific authenticator, because it is assumed that the device has only 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user. A preferable strategy is to have a two-layer authentication mechanism,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involves authenticating the device and then authenticating the user of the device.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Barrier Security 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organization should have security mechanisms to protect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network from unauthorized access. The security strategy can also include firewall policies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specific to mobile device traffic. Firewall policies can limit the scope of data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application access for all mobile devices. Similarly, intrusion detection and intrusion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prevention systems can be configured to have tighter rules for mobile device traffic.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97342B-8AE1-B34D-BBA5-CCBFD7D5E8F6}" type="slidenum">
              <a:rPr lang="en-AU" smtClean="0"/>
              <a:pPr>
                <a:defRPr/>
              </a:pPr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61125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the threats listed in the preceding discussion in mind, we outline the principal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elements of a mobile device security strategy. They fall into three categories: device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security, client/server traffic security, and barrier security (Figure 7.2).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 Security 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number of organizations will supply mobile devices for employee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use and preconfigure those devices to conform to the enterprise security policy.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However, many organizations will find it convenient or even necessary to adopt a bring-your-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own-device (BYOD) policy that allows the personal mobile devices of employees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have access to corporate resources. IT managers should be able to inspect each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 before allowing network access. IT will want to establish configuration guidelines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for operating systems and applications. For example, “rooted” or “jail-broken”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devices are not permitted on the network, and mobile devices cannot store corporate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contacts on local storage. Whether a device is owned by the organization or BYOD,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organization should configure the device with security controls, including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Enable auto-lock, which causes the device to lock if it has not been used for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given amount of time, requiring the user to re-enter a four-digit PIN or a password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re-activate the device.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Enable password or PIN protection. The PIN or password is needed to unlock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device. In addition, it can be configured so that e-mail and other data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device are encrypted using the PIN or password and can only be retrieved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the PIN or password.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Avoid using auto-complete features that remember user names or passwords.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Enable remote wipe.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Ensure that SSL protection is enabled, if available.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Make sure that software, including operating systems and applications, is up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date.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Install antivirus software as it becomes available.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Either sensitive data should be prohibited from storage on the mobile device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or it should be encrypted.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IT staff should also have the ability to remotely access devices, wipe the device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all data, and then disable the device in the event of loss or theft.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The organization may prohibit all installation of third-party applications,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implement white-listing to prohibit installation of all unapproved applications,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or implement a secure sandbox that isolates the organization’s data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applications from all other data and applications on the mobile device. 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application that is on an approved list should be accompanied by a digital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signature and a public-key certificate from an approved authority.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The organization can implement and enforce restrictions on what devices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synchronize and on the use of cloud-based storage.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To deal with the threat of untrusted content, security responses can include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training of personnel on the risks inherent in untrusted content and disabling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camera use on corporate mobile devices.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To counter the threat of malicious use of location services, the security policy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can dictate that such service is disabled on all mobile devices.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Traffic Security 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Traffic security is based on the usual mechanisms for encryption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and authentication. All traffic should be encrypted and travel by secure means,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as SSL or IPv6. Virtual private networks (VPNs) can be configured so that all traffic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between the mobile device and the organization’s network is via a VPN.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strong authentication protocol should be used to limit the access from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 to the resources of the organization. Often, a mobile device has a single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device-specific authenticator, because it is assumed that the device has only 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user. A preferable strategy is to have a two-layer authentication mechanism,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involves authenticating the device and then authenticating the user of the device.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Barrier Security 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organization should have security mechanisms to protect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network from unauthorized access. The security strategy can also include firewall policies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specific to mobile device traffic. Firewall policies can limit the scope of data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application access for all mobile devices. Similarly, intrusion detection and intrusion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prevention systems can be configured to have tighter rules for mobile device traffic.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97342B-8AE1-B34D-BBA5-CCBFD7D5E8F6}" type="slidenum">
              <a:rPr lang="en-AU" smtClean="0"/>
              <a:pPr>
                <a:defRPr/>
              </a:pPr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5180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2286000"/>
            <a:ext cx="7772400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454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933825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000" b="1"/>
            </a:lvl1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45450" name="Rectangle 10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45451" name="Rectangle 11"/>
          <p:cNvSpPr>
            <a:spLocks noGrp="1" noChangeArrowheads="1"/>
          </p:cNvSpPr>
          <p:nvPr>
            <p:ph type="ftr" sz="quarter" idx="3"/>
          </p:nvPr>
        </p:nvSpPr>
        <p:spPr>
          <a:xfrm>
            <a:off x="1979613" y="6597650"/>
            <a:ext cx="5400675" cy="26035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45452" name="Rectangle 12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8F320F9-A8B4-4D8C-A596-9D643CDEC05A}" type="slidenum">
              <a:rPr lang="en-GB"/>
              <a:pPr/>
              <a:t>‹#›</a:t>
            </a:fld>
            <a:endParaRPr lang="en-GB"/>
          </a:p>
        </p:txBody>
      </p:sp>
      <p:pic>
        <p:nvPicPr>
          <p:cNvPr id="9" name="Picture 17" descr="um_header_Jun2007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0" y="-24"/>
            <a:ext cx="9144000" cy="1028699"/>
          </a:xfrm>
          <a:prstGeom prst="rect">
            <a:avLst/>
          </a:prstGeom>
          <a:noFill/>
        </p:spPr>
      </p:pic>
      <p:pic>
        <p:nvPicPr>
          <p:cNvPr id="10" name="Picture 14" descr="ummc_profile_bw01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0113" y="6032500"/>
            <a:ext cx="7500937" cy="7096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9B2592-874A-4840-980F-923146C9DD1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9413" y="917575"/>
            <a:ext cx="2109787" cy="51038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5288" y="917575"/>
            <a:ext cx="6181725" cy="51038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144637-B964-4CBE-8B8D-A3D621FD1886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pPr>
              <a:defRPr/>
            </a:pPr>
            <a:r>
              <a:rPr lang="en-US" dirty="0" smtClean="0"/>
              <a:t>© 2017 Pearson Education, Ltd.,  All rights reserved. 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pPr>
              <a:defRPr/>
            </a:pPr>
            <a:fld id="{39035AE5-5969-D34B-B84F-BCD4664DAD9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2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73CA22-A2B7-42C8-BBC2-F924AEF40E5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BEEE59-AA64-4893-B59E-9773E544C06B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989138"/>
            <a:ext cx="4144962" cy="4032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2650" y="1989138"/>
            <a:ext cx="4146550" cy="4032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8CE570-7A47-4B21-96F8-1DD35A50B46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802E8A-2F7B-42D9-BC1F-99076D61F85B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95288" y="908050"/>
            <a:ext cx="8424862" cy="9985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71677"/>
            <a:ext cx="4038600" cy="39290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71677"/>
            <a:ext cx="4038600" cy="39290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4A3D0B-18D5-429A-B70B-317C1EE86222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C15BC-1A91-4BF4-B73B-2C86130315BB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117" y="1000108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0108"/>
            <a:ext cx="5111750" cy="512605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2117" y="2285992"/>
            <a:ext cx="3008313" cy="38401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369EC9-CA5A-4437-952B-E58279F722A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28669"/>
            <a:ext cx="5486400" cy="37989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F9AE3E-5771-4569-A4D2-178789B8637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917575"/>
            <a:ext cx="8424862" cy="99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989138"/>
            <a:ext cx="8443912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3495675" y="31765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4444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97650"/>
            <a:ext cx="190500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4444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95513" y="6597650"/>
            <a:ext cx="511333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4444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51725" y="6597650"/>
            <a:ext cx="169227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F6C52656-8D11-4F04-9185-F2B7D8545747}" type="slidenum">
              <a:rPr lang="en-GB"/>
              <a:pPr/>
              <a:t>‹#›</a:t>
            </a:fld>
            <a:endParaRPr lang="en-GB"/>
          </a:p>
        </p:txBody>
      </p:sp>
      <p:pic>
        <p:nvPicPr>
          <p:cNvPr id="444430" name="Picture 14" descr="ummc_profile_bw01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0113" y="6032500"/>
            <a:ext cx="7500937" cy="709613"/>
          </a:xfrm>
          <a:prstGeom prst="rect">
            <a:avLst/>
          </a:prstGeom>
          <a:noFill/>
        </p:spPr>
      </p:pic>
      <p:pic>
        <p:nvPicPr>
          <p:cNvPr id="444433" name="Picture 17" descr="um_header_Jun2007"/>
          <p:cNvPicPr>
            <a:picLocks noChangeAspect="1" noChangeArrowheads="1"/>
          </p:cNvPicPr>
          <p:nvPr/>
        </p:nvPicPr>
        <p:blipFill>
          <a:blip r:embed="rId15"/>
          <a:stretch>
            <a:fillRect/>
          </a:stretch>
        </p:blipFill>
        <p:spPr bwMode="auto">
          <a:xfrm>
            <a:off x="0" y="-24"/>
            <a:ext cx="9144000" cy="1028699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90000"/>
        <a:buFont typeface="Wingdings" pitchFamily="2" charset="2"/>
        <a:buChar char="§"/>
        <a:defRPr sz="3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90000"/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9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9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d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d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d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d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hehackernews.com/2019/04/wpa3-hack-wifi-password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d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d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d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d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d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d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d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d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d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tageek.net/products/inssid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kismetwireless.net/index.shtml" TargetMode="External"/><Relationship Id="rId4" Type="http://schemas.openxmlformats.org/officeDocument/2006/relationships/hyperlink" Target="http://www.netstumbler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WQD7010 Network &amp;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Dr. Saaidal </a:t>
            </a:r>
            <a:r>
              <a:rPr lang="en-US" dirty="0" err="1">
                <a:solidFill>
                  <a:prstClr val="black"/>
                </a:solidFill>
              </a:rPr>
              <a:t>Razalli</a:t>
            </a:r>
            <a:r>
              <a:rPr lang="en-US" dirty="0">
                <a:solidFill>
                  <a:prstClr val="black"/>
                </a:solidFill>
              </a:rPr>
              <a:t> Bin </a:t>
            </a:r>
            <a:r>
              <a:rPr lang="en-US" dirty="0" err="1">
                <a:solidFill>
                  <a:prstClr val="black"/>
                </a:solidFill>
              </a:rPr>
              <a:t>Azzuhri</a:t>
            </a:r>
            <a:endParaRPr lang="en-US" dirty="0">
              <a:solidFill>
                <a:prstClr val="black"/>
              </a:solidFill>
            </a:endParaRP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Dept. of Comp. System &amp; Technology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Fac. of Science Comp &amp;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30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1026694"/>
            <a:ext cx="8424862" cy="728997"/>
          </a:xfrm>
        </p:spPr>
        <p:txBody>
          <a:bodyPr/>
          <a:lstStyle/>
          <a:p>
            <a:r>
              <a:rPr lang="en-US" dirty="0" smtClean="0"/>
              <a:t>Mobile Device Security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88" y="1916113"/>
            <a:ext cx="8123070" cy="46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9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917575"/>
            <a:ext cx="8424862" cy="750804"/>
          </a:xfrm>
        </p:spPr>
        <p:txBody>
          <a:bodyPr/>
          <a:lstStyle/>
          <a:p>
            <a:r>
              <a:rPr lang="en-US" dirty="0" smtClean="0"/>
              <a:t>Mobile Device Security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700380"/>
            <a:ext cx="7882438" cy="471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3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Device Security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916112"/>
            <a:ext cx="8251407" cy="441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Device Security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916113"/>
            <a:ext cx="8472465" cy="42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.pdf"/>
          <p:cNvPicPr>
            <a:picLocks noChangeAspect="1"/>
          </p:cNvPicPr>
          <p:nvPr/>
        </p:nvPicPr>
        <p:blipFill rotWithShape="1">
          <a:blip r:embed="rId3"/>
          <a:srcRect l="3529" t="11817" r="3529" b="27153"/>
          <a:stretch/>
        </p:blipFill>
        <p:spPr>
          <a:xfrm>
            <a:off x="318401" y="1590261"/>
            <a:ext cx="5843860" cy="3761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8" y="937454"/>
            <a:ext cx="8424862" cy="473903"/>
          </a:xfrm>
        </p:spPr>
        <p:txBody>
          <a:bodyPr/>
          <a:lstStyle/>
          <a:p>
            <a:r>
              <a:rPr lang="en-US" sz="3200" dirty="0" smtClean="0"/>
              <a:t>Mobile Devices Security Strategy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460435" y="1808922"/>
            <a:ext cx="24847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Fall into 3 categories: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 smtClean="0"/>
              <a:t>Device Security</a:t>
            </a:r>
          </a:p>
          <a:p>
            <a:pPr marL="457200" indent="-457200">
              <a:buAutoNum type="arabicPeriod"/>
            </a:pPr>
            <a:r>
              <a:rPr lang="en-US" dirty="0" smtClean="0"/>
              <a:t>Traffic Security</a:t>
            </a:r>
          </a:p>
          <a:p>
            <a:pPr marL="457200" indent="-457200">
              <a:buAutoNum type="arabicPeriod"/>
            </a:pPr>
            <a:r>
              <a:rPr lang="en-US" dirty="0" smtClean="0"/>
              <a:t>Barrier Security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8401" y="5585791"/>
            <a:ext cx="5307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Mobile device Security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50703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l="3529" t="11818" r="3529" b="22727"/>
              <a:stretch>
                <a:fillRect/>
              </a:stretch>
            </p:blipFill>
          </mc:Choice>
          <mc:Fallback>
            <p:blipFill>
              <a:blip r:embed="rId4"/>
              <a:srcRect l="3529" t="11818" r="3529" b="22727"/>
              <a:stretch>
                <a:fillRect/>
              </a:stretch>
            </p:blipFill>
          </mc:Fallback>
        </mc:AlternateContent>
        <p:spPr>
          <a:xfrm>
            <a:off x="199132" y="1303497"/>
            <a:ext cx="4678932" cy="3705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5049079" y="1005323"/>
            <a:ext cx="4094921" cy="58169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Device Security</a:t>
            </a:r>
          </a:p>
          <a:p>
            <a:endParaRPr lang="en-US" sz="1200" dirty="0"/>
          </a:p>
          <a:p>
            <a:r>
              <a:rPr lang="en-US" sz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</a:t>
            </a:r>
            <a:r>
              <a:rPr lang="en-US" sz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any </a:t>
            </a:r>
            <a:r>
              <a:rPr lang="en-US" sz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organizations will find it convenient or even necessary to adopt a bring-your-</a:t>
            </a:r>
          </a:p>
          <a:p>
            <a:r>
              <a:rPr lang="en-US" sz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own-device (BYOD) policy that allows the personal mobile devices of employees</a:t>
            </a:r>
          </a:p>
          <a:p>
            <a:r>
              <a:rPr lang="en-US" sz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have access to corporate </a:t>
            </a:r>
            <a:r>
              <a:rPr lang="en-US" sz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resources. IT </a:t>
            </a:r>
            <a:r>
              <a:rPr lang="en-US" sz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will want to establish configuration guidelines</a:t>
            </a:r>
          </a:p>
          <a:p>
            <a:r>
              <a:rPr lang="en-US" sz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for operating systems and applications. For example, “rooted” or “jail-broken”</a:t>
            </a:r>
          </a:p>
          <a:p>
            <a:r>
              <a:rPr lang="en-US" sz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devices are not permitted on the network, and mobile devices cannot store corporate</a:t>
            </a:r>
          </a:p>
          <a:p>
            <a:r>
              <a:rPr lang="en-US" sz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contacts on local </a:t>
            </a:r>
            <a:r>
              <a:rPr lang="en-US" sz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storage. Device should be configure with:</a:t>
            </a:r>
          </a:p>
          <a:p>
            <a:endParaRPr lang="en-US" sz="1200" dirty="0">
              <a:latin typeface="Arial" charset="0"/>
              <a:ea typeface="ＭＳ Ｐゴシック" pitchFamily="-107" charset="-128"/>
            </a:endParaRP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charset="0"/>
                <a:ea typeface="ＭＳ Ｐゴシック" pitchFamily="-107" charset="-128"/>
              </a:rPr>
              <a:t>Enable auto-lock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charset="0"/>
                <a:ea typeface="ＭＳ Ｐゴシック" pitchFamily="-107" charset="-128"/>
              </a:rPr>
              <a:t>Enable password or PIN protection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charset="0"/>
                <a:ea typeface="ＭＳ Ｐゴシック" pitchFamily="-107" charset="-128"/>
              </a:rPr>
              <a:t>Avoid using auto-complete features for username/password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charset="0"/>
                <a:ea typeface="ＭＳ Ｐゴシック" pitchFamily="-107" charset="-128"/>
              </a:rPr>
              <a:t>Enable remote-wipe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charset="0"/>
                <a:ea typeface="ＭＳ Ｐゴシック" pitchFamily="-107" charset="-128"/>
              </a:rPr>
              <a:t>Secure Sockets Layer (SSL) protection if available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charset="0"/>
                <a:ea typeface="ＭＳ Ｐゴシック" pitchFamily="-107" charset="-128"/>
              </a:rPr>
              <a:t>OS, software, apps are up to date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charset="0"/>
                <a:ea typeface="ＭＳ Ｐゴシック" pitchFamily="-107" charset="-128"/>
              </a:rPr>
              <a:t>Install anti virus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charset="0"/>
                <a:ea typeface="ＭＳ Ｐゴシック" pitchFamily="-107" charset="-128"/>
              </a:rPr>
              <a:t>Sensitive data prohibition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charset="0"/>
                <a:ea typeface="ＭＳ Ｐゴシック" pitchFamily="-107" charset="-128"/>
              </a:rPr>
              <a:t>IT staff can remote access the device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charset="0"/>
                <a:ea typeface="ＭＳ Ｐゴシック" pitchFamily="-107" charset="-128"/>
              </a:rPr>
              <a:t>Prohibit 3</a:t>
            </a:r>
            <a:r>
              <a:rPr lang="en-US" sz="1200" baseline="30000" dirty="0" smtClean="0">
                <a:latin typeface="Arial" charset="0"/>
                <a:ea typeface="ＭＳ Ｐゴシック" pitchFamily="-107" charset="-128"/>
              </a:rPr>
              <a:t>rd</a:t>
            </a:r>
            <a:r>
              <a:rPr lang="en-US" sz="1200" dirty="0" smtClean="0">
                <a:latin typeface="Arial" charset="0"/>
                <a:ea typeface="ＭＳ Ｐゴシック" pitchFamily="-107" charset="-128"/>
              </a:rPr>
              <a:t> party installation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charset="0"/>
                <a:ea typeface="ＭＳ Ｐゴシック" pitchFamily="-107" charset="-128"/>
              </a:rPr>
              <a:t>Implement and enforce restriction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charset="0"/>
                <a:ea typeface="ＭＳ Ｐゴシック" pitchFamily="-107" charset="-128"/>
              </a:rPr>
              <a:t>Active r4sponse on untrusted content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charset="0"/>
                <a:ea typeface="ＭＳ Ｐゴシック" pitchFamily="-107" charset="-128"/>
              </a:rPr>
              <a:t>Location service must be controlled</a:t>
            </a:r>
          </a:p>
          <a:p>
            <a:pPr marL="228600" indent="-228600">
              <a:buAutoNum type="arabicPeriod"/>
            </a:pPr>
            <a:endParaRPr lang="en-US" sz="1200" dirty="0" smtClean="0">
              <a:latin typeface="Arial" charset="0"/>
              <a:ea typeface="ＭＳ Ｐゴシック" pitchFamily="-107" charset="-128"/>
            </a:endParaRPr>
          </a:p>
          <a:p>
            <a:pPr marL="228600" indent="-228600">
              <a:buAutoNum type="arabicPeriod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9131282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l="3529" t="11818" r="3529" b="22727"/>
              <a:stretch>
                <a:fillRect/>
              </a:stretch>
            </p:blipFill>
          </mc:Choice>
          <mc:Fallback>
            <p:blipFill>
              <a:blip r:embed="rId4"/>
              <a:srcRect l="3529" t="11818" r="3529" b="22727"/>
              <a:stretch>
                <a:fillRect/>
              </a:stretch>
            </p:blipFill>
          </mc:Fallback>
        </mc:AlternateContent>
        <p:spPr>
          <a:xfrm>
            <a:off x="199132" y="1303497"/>
            <a:ext cx="4678932" cy="3705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5049079" y="224767"/>
            <a:ext cx="4094921" cy="62478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Traffic Security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Traffic security is based on the usual mechanisms for encryption</a:t>
            </a:r>
          </a:p>
          <a:p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and authentication. All traffic should be encrypted and travel by secure means,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such as </a:t>
            </a:r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SSL or IPv6. Virtual private networks (VPNs) can be configured so that all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traffic between </a:t>
            </a:r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mobile device and the organization’s network is via a VPN.</a:t>
            </a:r>
          </a:p>
          <a:p>
            <a:endParaRPr lang="en-US" sz="1600" dirty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strong authentication protocol should be used to limit the access from the</a:t>
            </a:r>
          </a:p>
          <a:p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 to the resources of the organization. Often, a mobile device has a single</a:t>
            </a:r>
          </a:p>
          <a:p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device-specific authenticator, because it is assumed that the device has only one</a:t>
            </a:r>
          </a:p>
          <a:p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user. A preferable strategy is to have a two-layer authentication mechanism, which</a:t>
            </a:r>
          </a:p>
          <a:p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involves authenticating the device and then authenticating the user of the device.</a:t>
            </a:r>
          </a:p>
          <a:p>
            <a:endParaRPr lang="en-US" sz="1600" dirty="0" smtClean="0"/>
          </a:p>
          <a:p>
            <a:endParaRPr lang="en-US" sz="1600" dirty="0"/>
          </a:p>
          <a:p>
            <a:pPr marL="228600" indent="-228600">
              <a:buAutoNum type="arabicPeriod"/>
            </a:pPr>
            <a:endParaRPr lang="en-US" sz="1600" dirty="0" smtClean="0">
              <a:latin typeface="Arial" charset="0"/>
              <a:ea typeface="ＭＳ Ｐゴシック" pitchFamily="-107" charset="-128"/>
            </a:endParaRPr>
          </a:p>
          <a:p>
            <a:pPr marL="228600" indent="-228600"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837975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l="3529" t="11818" r="3529" b="22727"/>
              <a:stretch>
                <a:fillRect/>
              </a:stretch>
            </p:blipFill>
          </mc:Choice>
          <mc:Fallback>
            <p:blipFill>
              <a:blip r:embed="rId4"/>
              <a:srcRect l="3529" t="11818" r="3529" b="22727"/>
              <a:stretch>
                <a:fillRect/>
              </a:stretch>
            </p:blipFill>
          </mc:Fallback>
        </mc:AlternateContent>
        <p:spPr>
          <a:xfrm>
            <a:off x="199132" y="1303497"/>
            <a:ext cx="4678932" cy="3705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5049079" y="224767"/>
            <a:ext cx="4094921" cy="535531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 smtClean="0"/>
              <a:t>Barrier Security</a:t>
            </a:r>
          </a:p>
          <a:p>
            <a:endParaRPr lang="en-US" sz="1800" dirty="0"/>
          </a:p>
          <a:p>
            <a:r>
              <a:rPr lang="en-US" sz="18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organization should have security mechanisms to protect the</a:t>
            </a:r>
          </a:p>
          <a:p>
            <a:r>
              <a:rPr lang="en-US" sz="18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network from unauthorized access. The security strategy can also include firewall </a:t>
            </a:r>
            <a:r>
              <a:rPr lang="en-US" sz="18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policies specific </a:t>
            </a:r>
            <a:r>
              <a:rPr lang="en-US" sz="18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mobile device traffic. Firewall policies can limit the scope of data and</a:t>
            </a:r>
          </a:p>
          <a:p>
            <a:r>
              <a:rPr lang="en-US" sz="18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application access for all mobile devices. Similarly, intrusion detection and </a:t>
            </a:r>
            <a:r>
              <a:rPr lang="en-US" sz="18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intrusion prevention </a:t>
            </a:r>
            <a:r>
              <a:rPr lang="en-US" sz="18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systems can be configured to have tighter rules for mobile device traffic.</a:t>
            </a:r>
            <a:endParaRPr lang="en-US" sz="1800" dirty="0"/>
          </a:p>
          <a:p>
            <a:r>
              <a:rPr lang="en-US" sz="18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.</a:t>
            </a:r>
            <a:endParaRPr lang="en-US" sz="1800" dirty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endParaRPr lang="en-US" sz="1800" dirty="0" smtClean="0"/>
          </a:p>
          <a:p>
            <a:endParaRPr lang="en-US" sz="1800" dirty="0"/>
          </a:p>
          <a:p>
            <a:pPr marL="228600" indent="-228600">
              <a:buAutoNum type="arabicPeriod"/>
            </a:pPr>
            <a:endParaRPr lang="en-US" sz="1800" dirty="0" smtClean="0">
              <a:latin typeface="Arial" charset="0"/>
              <a:ea typeface="ＭＳ Ｐゴシック" pitchFamily="-107" charset="-128"/>
            </a:endParaRPr>
          </a:p>
          <a:p>
            <a:pPr marL="228600" indent="-228600">
              <a:buAutoNum type="arabi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361728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2753"/>
            <a:ext cx="9144000" cy="1283167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IEEE 802.11 </a:t>
            </a:r>
            <a:br>
              <a:rPr lang="en-US" dirty="0" smtClean="0"/>
            </a:br>
            <a:r>
              <a:rPr lang="en-US" dirty="0" smtClean="0"/>
              <a:t>Wireless LAN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58" y="1519097"/>
            <a:ext cx="8133611" cy="4973778"/>
          </a:xfrm>
        </p:spPr>
        <p:txBody>
          <a:bodyPr/>
          <a:lstStyle/>
          <a:p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IEEE 802 is a committee that has developed standards for a wide range of local area networks (LANs)</a:t>
            </a:r>
          </a:p>
          <a:p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In 1990 the IEEE 802 Committee formed a new working group, IEEE 802.11, with a charter to develop a protocol and transmission specifications for wireless LANs (WLANs)</a:t>
            </a:r>
          </a:p>
          <a:p>
            <a:r>
              <a:rPr lang="en-US" sz="2800" dirty="0" smtClean="0">
                <a:solidFill>
                  <a:schemeClr val="tx2">
                    <a:lumMod val="10000"/>
                  </a:schemeClr>
                </a:solidFill>
              </a:rPr>
              <a:t>Since that time, the demand for WLANs at different frequencies and data rates has exploded</a:t>
            </a:r>
            <a:endParaRPr lang="en-US" sz="2800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17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341438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4400" dirty="0" smtClean="0">
                <a:effectLst/>
              </a:rPr>
              <a:t>Table 7.1  </a:t>
            </a:r>
            <a:br>
              <a:rPr lang="en-US" sz="4400" dirty="0" smtClean="0">
                <a:effectLst/>
              </a:rPr>
            </a:br>
            <a:r>
              <a:rPr lang="en-US" sz="4400" dirty="0" smtClean="0">
                <a:effectLst/>
              </a:rPr>
              <a:t>IEEE 802.11 Terminology </a:t>
            </a:r>
            <a:endParaRPr lang="en-US" sz="4400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04800" y="1524000"/>
            <a:ext cx="8642572" cy="51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4452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Chapter 7</a:t>
            </a:r>
            <a:endParaRPr lang="en-US" dirty="0"/>
          </a:p>
        </p:txBody>
      </p:sp>
      <p:sp>
        <p:nvSpPr>
          <p:cNvPr id="19459" name="Subtitle 1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10000"/>
                  </a:schemeClr>
                </a:solidFill>
                <a:ea typeface="ＭＳ Ｐゴシック" pitchFamily="-84" charset="-128"/>
                <a:cs typeface="ＭＳ Ｐゴシック" pitchFamily="-84" charset="-128"/>
              </a:rPr>
              <a:t>Wireless Network Security</a:t>
            </a:r>
            <a:endParaRPr lang="en-AU" sz="3600" dirty="0" smtClean="0">
              <a:solidFill>
                <a:schemeClr val="tx2">
                  <a:lumMod val="10000"/>
                </a:schemeClr>
              </a:solidFill>
              <a:ea typeface="ＭＳ Ｐゴシック" pitchFamily="-84" charset="-128"/>
              <a:cs typeface="ＭＳ Ｐゴシック" pitchFamily="-8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35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044" y="874644"/>
            <a:ext cx="8424862" cy="802930"/>
          </a:xfrm>
        </p:spPr>
        <p:txBody>
          <a:bodyPr/>
          <a:lstStyle/>
          <a:p>
            <a:r>
              <a:rPr lang="en-US" dirty="0" smtClean="0"/>
              <a:t>Wi-Fi Alliance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828800"/>
            <a:ext cx="7583488" cy="48006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The first 802.11 standard to gain broad industry acceptance was 802.11b</a:t>
            </a:r>
          </a:p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Wireless Ethernet Compatibility Alliance (WECA)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An industry consortium formed in 1999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Subsequently renamed the Wi-Fi (Wireless Fidelity) Alliance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Created a test suite to certify interoperability for 802.11 products</a:t>
            </a:r>
          </a:p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Wi-Fi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The term used for certified 802.11b products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Has been extended to 802.11g products</a:t>
            </a:r>
          </a:p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Wi-Fi5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A certification process for 802.11a products that was developed by the Wi-Fi Alliance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The Wi-Fi Alliance has developed certification procedures for IEEE 802.11 security standards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Referred to as Wi-Fi Protected Access (WPA)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1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3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l="7059" t="26364" r="8235" b="19091"/>
              <a:stretch>
                <a:fillRect/>
              </a:stretch>
            </p:blipFill>
          </mc:Choice>
          <mc:Fallback>
            <p:blipFill>
              <a:blip r:embed="rId4"/>
              <a:srcRect l="7059" t="26364" r="8235" b="19091"/>
              <a:stretch>
                <a:fillRect/>
              </a:stretch>
            </p:blipFill>
          </mc:Fallback>
        </mc:AlternateContent>
        <p:spPr>
          <a:xfrm>
            <a:off x="261730" y="1570382"/>
            <a:ext cx="5909921" cy="49250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832" y="2086877"/>
            <a:ext cx="1685622" cy="389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54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917575"/>
            <a:ext cx="8424862" cy="732321"/>
          </a:xfrm>
        </p:spPr>
        <p:txBody>
          <a:bodyPr/>
          <a:lstStyle/>
          <a:p>
            <a:r>
              <a:rPr lang="en-US" dirty="0" smtClean="0"/>
              <a:t>IEEE 802 Protocol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649896"/>
            <a:ext cx="8443912" cy="4371492"/>
          </a:xfrm>
        </p:spPr>
        <p:txBody>
          <a:bodyPr/>
          <a:lstStyle/>
          <a:p>
            <a:pPr marL="0" indent="0">
              <a:buNone/>
            </a:pPr>
            <a:r>
              <a:rPr lang="en-US" sz="2400" b="1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Physical Layer </a:t>
            </a:r>
          </a:p>
          <a:p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lowest layer of the IEEE 802 </a:t>
            </a:r>
            <a:endParaRPr lang="en-US" sz="2400" kern="1200" dirty="0" smtClean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</a:t>
            </a:r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unctions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as encoding/decoding of signals and bit </a:t>
            </a:r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transmission/ reception</a:t>
            </a:r>
          </a:p>
          <a:p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</a:t>
            </a:r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he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physical layer includes a specification of </a:t>
            </a:r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transmission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medium. In the case of IEEE 802.11, the physical layer also </a:t>
            </a:r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defines frequency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bands and antenna characteristics.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14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917575"/>
            <a:ext cx="8424862" cy="712442"/>
          </a:xfrm>
        </p:spPr>
        <p:txBody>
          <a:bodyPr/>
          <a:lstStyle/>
          <a:p>
            <a:r>
              <a:rPr lang="en-US" dirty="0" smtClean="0"/>
              <a:t>IEEE 802 Protocol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630017"/>
            <a:ext cx="8443912" cy="4253948"/>
          </a:xfrm>
        </p:spPr>
        <p:txBody>
          <a:bodyPr/>
          <a:lstStyle/>
          <a:p>
            <a:pPr marL="0" indent="0">
              <a:buNone/>
            </a:pPr>
            <a:r>
              <a:rPr lang="en-US" sz="2400" b="1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Media Access Control </a:t>
            </a:r>
            <a:r>
              <a:rPr lang="en-US" sz="2400" b="1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(MAC)</a:t>
            </a:r>
            <a:endParaRPr lang="en-US" sz="2400" kern="1200" dirty="0" smtClean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MAC Controlling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access to the </a:t>
            </a:r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transmission.</a:t>
            </a:r>
          </a:p>
          <a:p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MAC layer receives </a:t>
            </a:r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data from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higher-layer protocol, typically the Logical Link Control (LLC) layer, in </a:t>
            </a:r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form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a block of data known as the MAC service data </a:t>
            </a:r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unit (MSDU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). </a:t>
            </a:r>
          </a:p>
          <a:p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 general, the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MAC layer performs the following functions:</a:t>
            </a:r>
          </a:p>
          <a:p>
            <a:pPr lvl="1"/>
            <a:r>
              <a:rPr lang="en-US" sz="16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On transmission, assemble data into a frame, known as a MAC protocol </a:t>
            </a:r>
            <a:r>
              <a:rPr lang="en-US" sz="16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data unit </a:t>
            </a:r>
            <a:r>
              <a:rPr lang="en-US" sz="16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(MPDU) with address and error-detection fields</a:t>
            </a:r>
            <a:r>
              <a:rPr lang="en-US" sz="16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.</a:t>
            </a:r>
            <a:endParaRPr lang="en-US" sz="1600" kern="1200" dirty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pPr lvl="1"/>
            <a:r>
              <a:rPr lang="en-US" sz="16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On </a:t>
            </a:r>
            <a:r>
              <a:rPr lang="en-US" sz="16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reception, disassemble frame, and perform address recognition and </a:t>
            </a:r>
            <a:r>
              <a:rPr lang="en-US" sz="16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error detection.</a:t>
            </a:r>
            <a:endParaRPr lang="en-US" sz="2400" kern="1200" dirty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pPr lvl="1"/>
            <a:r>
              <a:rPr lang="en-US" sz="16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Govern </a:t>
            </a:r>
            <a:r>
              <a:rPr lang="en-US" sz="16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access to the LAN transmission medium.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296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4.pdf"/>
          <p:cNvPicPr>
            <a:picLocks noChangeAspect="1"/>
          </p:cNvPicPr>
          <p:nvPr/>
        </p:nvPicPr>
        <p:blipFill rotWithShape="1">
          <a:blip r:embed="rId3"/>
          <a:srcRect l="5882" t="24545" r="5882" b="59159"/>
          <a:stretch/>
        </p:blipFill>
        <p:spPr>
          <a:xfrm>
            <a:off x="154589" y="1649898"/>
            <a:ext cx="8134645" cy="16641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993913"/>
            <a:ext cx="8424862" cy="665923"/>
          </a:xfrm>
        </p:spPr>
        <p:txBody>
          <a:bodyPr/>
          <a:lstStyle/>
          <a:p>
            <a:r>
              <a:rPr lang="en-US" dirty="0" smtClean="0"/>
              <a:t>General  IEEE 802 MPDU Format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288" y="3324000"/>
            <a:ext cx="8424862" cy="33239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MAC Control: This field contains any protocol control information 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needed for 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functioning of the MAC protocol. For example, a priority level 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could be 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indicated here.</a:t>
            </a:r>
          </a:p>
          <a:p>
            <a:endParaRPr lang="en-US" sz="1400" dirty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Destination MAC Address: The destination physical address on the LAN 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for this 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MPDU.</a:t>
            </a:r>
          </a:p>
          <a:p>
            <a:endParaRPr lang="en-US" sz="1400" dirty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Source MAC Address: The source physical address on the LAN for 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this MPDU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.</a:t>
            </a:r>
          </a:p>
          <a:p>
            <a:endParaRPr lang="en-US" sz="1400" dirty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MAC Service Data Unit: The data from the next higher layer.</a:t>
            </a:r>
          </a:p>
          <a:p>
            <a:endParaRPr lang="en-US" sz="1400" dirty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• CRC: The cyclic redundancy check field; also known as the Frame 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Check Sequence 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(FCS) field. This is an error-detecting code, such as that which 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is used 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 other data-link control protocols. The CRC is calculated based on 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bits 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 the entire MPDU. The sender calculates the CRC and adds it to 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frame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. The receiver performs the same calculation on the incoming 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MPDU and 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compares that calculation to the CRC field in that incoming MPDU. If 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two 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values don’t match, then one or more bits have been altered in transit.</a:t>
            </a:r>
          </a:p>
        </p:txBody>
      </p:sp>
    </p:spTree>
    <p:extLst>
      <p:ext uri="{BB962C8B-B14F-4D97-AF65-F5344CB8AC3E}">
        <p14:creationId xmlns:p14="http://schemas.microsoft.com/office/powerpoint/2010/main" val="4280417774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917575"/>
            <a:ext cx="8424862" cy="712442"/>
          </a:xfrm>
        </p:spPr>
        <p:txBody>
          <a:bodyPr/>
          <a:lstStyle/>
          <a:p>
            <a:r>
              <a:rPr lang="en-US" dirty="0" smtClean="0"/>
              <a:t>IEEE 802 Protocol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049" y="1630017"/>
            <a:ext cx="8925339" cy="492980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400" b="1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Logical Link Control (MAC)</a:t>
            </a:r>
            <a:endParaRPr lang="en-US" sz="2400" kern="1200" dirty="0" smtClean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 most data-link control protocols, the data-link </a:t>
            </a:r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protocol entity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is responsible not only for detecting errors using the CRC, but for </a:t>
            </a:r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recovering from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those errors </a:t>
            </a:r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by retransmitting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damaged frames</a:t>
            </a:r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.</a:t>
            </a:r>
          </a:p>
          <a:p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LAN protocol </a:t>
            </a:r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architecture, these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two functions are split between the MAC and LLC layers. </a:t>
            </a:r>
            <a:endParaRPr lang="en-US" sz="2400" kern="1200" dirty="0" smtClean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MAC layer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is responsible for detecting errors and discarding any frames that contain errors.</a:t>
            </a:r>
          </a:p>
          <a:p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LLC layer optionally keeps track of which frames have been </a:t>
            </a:r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successfully received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and retransmits unsuccessful frames.</a:t>
            </a:r>
            <a:endParaRPr lang="en-US" sz="2400" dirty="0">
              <a:latin typeface="Arial" pitchFamily="-84" charset="0"/>
              <a:ea typeface="Arial" pitchFamily="-84" charset="0"/>
              <a:cs typeface="Arial" pitchFamily="-84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133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5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t="13636" b="12727"/>
              <a:stretch>
                <a:fillRect/>
              </a:stretch>
            </p:blipFill>
          </mc:Choice>
          <mc:Fallback>
            <p:blipFill>
              <a:blip r:embed="rId4"/>
              <a:srcRect t="13636" b="12727"/>
              <a:stretch>
                <a:fillRect/>
              </a:stretch>
            </p:blipFill>
          </mc:Fallback>
        </mc:AlternateContent>
        <p:spPr>
          <a:xfrm>
            <a:off x="95317" y="1399560"/>
            <a:ext cx="5135335" cy="4893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5387008" y="1399560"/>
            <a:ext cx="3478696" cy="489364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528C"/>
                </a:solidFill>
                <a:latin typeface="Arial,Bold"/>
              </a:rPr>
              <a:t>Basic Service Set (BSS)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– Smallest WLAN block</a:t>
            </a:r>
          </a:p>
          <a:p>
            <a:r>
              <a:rPr lang="en-US" dirty="0">
                <a:solidFill>
                  <a:srgbClr val="00528C"/>
                </a:solidFill>
                <a:latin typeface="Arial" panose="020B0604020202020204" pitchFamily="34" charset="0"/>
              </a:rPr>
              <a:t>• </a:t>
            </a:r>
            <a:r>
              <a:rPr lang="en-US" b="1" dirty="0">
                <a:solidFill>
                  <a:srgbClr val="00528C"/>
                </a:solidFill>
                <a:latin typeface="Arial,Bold"/>
              </a:rPr>
              <a:t>Distribution System (DS)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– Connects BSS blocks</a:t>
            </a:r>
          </a:p>
          <a:p>
            <a:r>
              <a:rPr lang="en-US" dirty="0">
                <a:solidFill>
                  <a:srgbClr val="00528C"/>
                </a:solidFill>
                <a:latin typeface="Arial" panose="020B0604020202020204" pitchFamily="34" charset="0"/>
              </a:rPr>
              <a:t>• </a:t>
            </a:r>
            <a:r>
              <a:rPr lang="en-US" b="1" dirty="0">
                <a:solidFill>
                  <a:srgbClr val="00528C"/>
                </a:solidFill>
                <a:latin typeface="Arial,Bold"/>
              </a:rPr>
              <a:t>Access Points (AP)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– Functions as a bridge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or relay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point</a:t>
            </a:r>
          </a:p>
          <a:p>
            <a:r>
              <a:rPr lang="en-US" dirty="0">
                <a:solidFill>
                  <a:srgbClr val="00528C"/>
                </a:solidFill>
                <a:latin typeface="Arial" panose="020B0604020202020204" pitchFamily="34" charset="0"/>
              </a:rPr>
              <a:t>• </a:t>
            </a:r>
            <a:r>
              <a:rPr lang="en-US" b="1" dirty="0">
                <a:solidFill>
                  <a:srgbClr val="00528C"/>
                </a:solidFill>
                <a:latin typeface="Arial,Bold"/>
              </a:rPr>
              <a:t>Extended Service Set</a:t>
            </a:r>
          </a:p>
          <a:p>
            <a:r>
              <a:rPr lang="en-US" b="1" dirty="0">
                <a:solidFill>
                  <a:srgbClr val="00528C"/>
                </a:solidFill>
                <a:latin typeface="Arial,Bold"/>
              </a:rPr>
              <a:t>(ESS)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– Two or more BSS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interconnected by a 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94954"/>
      </p:ext>
    </p:extLst>
  </p:cSld>
  <p:clrMapOvr>
    <a:masterClrMapping/>
  </p:clrMapOvr>
  <p:transition spd="med">
    <p:pull dir="l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l="10522" t="-5180" r="10522"/>
              <a:stretch>
                <a:fillRect/>
              </a:stretch>
            </p:blipFill>
          </mc:Choice>
          <mc:Fallback>
            <p:blipFill>
              <a:blip r:embed="rId4"/>
              <a:srcRect l="10522" t="-5180" r="10522"/>
              <a:stretch>
                <a:fillRect/>
              </a:stretch>
            </p:blipFill>
          </mc:Fallback>
        </mc:AlternateContent>
        <p:spPr>
          <a:xfrm>
            <a:off x="0" y="1013791"/>
            <a:ext cx="6045610" cy="48901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03893"/>
            <a:ext cx="9144000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+mn-lt"/>
              </a:rPr>
              <a:t>IEEE </a:t>
            </a:r>
            <a:r>
              <a:rPr lang="en-US" sz="2800" b="1" dirty="0">
                <a:latin typeface="+mn-lt"/>
              </a:rPr>
              <a:t>802.11 Services</a:t>
            </a:r>
            <a:r>
              <a:rPr lang="en-US" sz="2800" b="1" dirty="0" smtClean="0">
                <a:latin typeface="+mn-lt"/>
              </a:rPr>
              <a:t> </a:t>
            </a:r>
            <a:endParaRPr lang="en-US" sz="2800" b="1" dirty="0"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45610" y="1304715"/>
            <a:ext cx="30983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528C"/>
                </a:solidFill>
                <a:latin typeface="Arial,Bold"/>
              </a:rPr>
              <a:t>WLAN needs to</a:t>
            </a:r>
          </a:p>
          <a:p>
            <a:r>
              <a:rPr lang="en-US" b="1" dirty="0">
                <a:solidFill>
                  <a:srgbClr val="00528C"/>
                </a:solidFill>
                <a:latin typeface="Arial,Bold"/>
              </a:rPr>
              <a:t>provide 9 services</a:t>
            </a:r>
          </a:p>
          <a:p>
            <a:r>
              <a:rPr lang="en-US" b="1" dirty="0">
                <a:solidFill>
                  <a:srgbClr val="00528C"/>
                </a:solidFill>
                <a:latin typeface="Arial,Bold"/>
              </a:rPr>
              <a:t>to achieve</a:t>
            </a:r>
          </a:p>
          <a:p>
            <a:r>
              <a:rPr lang="en-US" b="1" dirty="0">
                <a:solidFill>
                  <a:srgbClr val="00528C"/>
                </a:solidFill>
                <a:latin typeface="Arial,Bold"/>
              </a:rPr>
              <a:t>functional wired</a:t>
            </a:r>
          </a:p>
          <a:p>
            <a:r>
              <a:rPr lang="en-US" b="1" dirty="0">
                <a:solidFill>
                  <a:srgbClr val="00528C"/>
                </a:solidFill>
                <a:latin typeface="Arial,Bold"/>
              </a:rPr>
              <a:t>equivalence</a:t>
            </a:r>
          </a:p>
          <a:p>
            <a:endParaRPr lang="en-US" sz="20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– Service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&gt;Either a DS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or Station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20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–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Used to Support</a:t>
            </a: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&gt;Security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or Delivery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5703138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917575"/>
            <a:ext cx="8424862" cy="593173"/>
          </a:xfrm>
        </p:spPr>
        <p:txBody>
          <a:bodyPr/>
          <a:lstStyle/>
          <a:p>
            <a:r>
              <a:rPr lang="en-US" dirty="0" smtClean="0"/>
              <a:t>IEEE 802.11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627" y="1510748"/>
            <a:ext cx="8443912" cy="4532243"/>
          </a:xfrm>
        </p:spPr>
        <p:txBody>
          <a:bodyPr/>
          <a:lstStyle/>
          <a:p>
            <a:pPr marL="0" indent="0">
              <a:buNone/>
            </a:pP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IEEE 802.11 defines nine services that need to be provided by the wireless LAN </a:t>
            </a: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achieve 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functionality equivalent to that which is inherent to wired LANs. Table </a:t>
            </a: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 the previous slide lists 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services and indicates two ways of categorizing them.</a:t>
            </a:r>
          </a:p>
          <a:p>
            <a:endParaRPr lang="en-US" sz="1800" kern="1200" dirty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pPr marL="0" indent="0">
              <a:buNone/>
            </a:pP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1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. The service provider can be either the station or the DS. Station services </a:t>
            </a: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are implemented in 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every </a:t>
            </a: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802.11 station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, including AP stations. </a:t>
            </a: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Distribution services 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are provided between </a:t>
            </a: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BSSs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; these services may </a:t>
            </a: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 implemented in 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 AP or in another special-purpose </a:t>
            </a: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device attached 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the </a:t>
            </a: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distribution system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.</a:t>
            </a:r>
          </a:p>
          <a:p>
            <a:endParaRPr lang="en-US" sz="1800" kern="1200" dirty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pPr marL="0" indent="0">
              <a:buNone/>
            </a:pP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2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. Three of the services are used to control IEEE 802.11 LAN access and </a:t>
            </a: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confidentiality. Six of 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</a:t>
            </a: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services are 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used to support delivery of MSDUs </a:t>
            </a: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between stations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. If the MSDU is </a:t>
            </a: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too 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large to be transmitted in a single MPDU, it </a:t>
            </a: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may be 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fragmented and transmitted in </a:t>
            </a: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series 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MPDUs.</a:t>
            </a:r>
          </a:p>
          <a:p>
            <a:pPr marL="0" indent="0">
              <a:buNone/>
            </a:pPr>
            <a:endParaRPr lang="en-US" sz="1800" kern="1200" dirty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40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588422"/>
            <a:ext cx="8424862" cy="658306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Distribution of Messages Within a DS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75580" y="2279340"/>
            <a:ext cx="3778335" cy="2020286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2">
                    <a:lumMod val="10000"/>
                  </a:schemeClr>
                </a:solidFill>
              </a:rPr>
              <a:t>The two services involved                                             with the distribution of                                       messages within a                                                                DS are: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69044495"/>
              </p:ext>
            </p:extLst>
          </p:nvPr>
        </p:nvGraphicFramePr>
        <p:xfrm>
          <a:off x="3853915" y="1246728"/>
          <a:ext cx="4966235" cy="500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104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18187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Wireless Security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266700" y="749300"/>
            <a:ext cx="8610600" cy="654497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Some of the key factors contributing to the higher security risk of wireless networks compared to wired networks include: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34885915"/>
              </p:ext>
            </p:extLst>
          </p:nvPr>
        </p:nvGraphicFramePr>
        <p:xfrm>
          <a:off x="228600" y="1524000"/>
          <a:ext cx="8763000" cy="5237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990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8" y="917575"/>
            <a:ext cx="8424862" cy="666750"/>
          </a:xfrm>
        </p:spPr>
        <p:txBody>
          <a:bodyPr/>
          <a:lstStyle/>
          <a:p>
            <a:r>
              <a:rPr lang="en-US" dirty="0" smtClean="0"/>
              <a:t>Association-Related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8" y="1554508"/>
            <a:ext cx="7583488" cy="4297363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Transition types based on mobility: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10427814"/>
              </p:ext>
            </p:extLst>
          </p:nvPr>
        </p:nvGraphicFramePr>
        <p:xfrm>
          <a:off x="319882" y="2255837"/>
          <a:ext cx="83820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317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917575"/>
            <a:ext cx="8424862" cy="652808"/>
          </a:xfrm>
        </p:spPr>
        <p:txBody>
          <a:bodyPr/>
          <a:lstStyle/>
          <a:p>
            <a:r>
              <a:rPr lang="en-US" dirty="0" smtClean="0"/>
              <a:t>Association-Related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680" y="1570383"/>
            <a:ext cx="7583488" cy="4648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To deliver a message within a DS, the distribution service needs to know the identity of the AP to which the message should be delivered in order for that message to reach the destination station</a:t>
            </a:r>
          </a:p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Three services relate to a station maintaining an association with the AP within its current BSS: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Association</a:t>
            </a:r>
          </a:p>
          <a:p>
            <a:pPr lvl="2"/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Establishes an initial association between a station and an AP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Reassociation</a:t>
            </a:r>
          </a:p>
          <a:p>
            <a:pPr lvl="2"/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Enables an established association to be transferred from one AP to another, allowing a mobile station to move from one BSS to another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Disassociation </a:t>
            </a:r>
          </a:p>
          <a:p>
            <a:pPr lvl="2"/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A notification from either a station or an AP that an existing association is terminated</a:t>
            </a:r>
          </a:p>
        </p:txBody>
      </p:sp>
    </p:spTree>
    <p:extLst>
      <p:ext uri="{BB962C8B-B14F-4D97-AF65-F5344CB8AC3E}">
        <p14:creationId xmlns:p14="http://schemas.microsoft.com/office/powerpoint/2010/main" val="12618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917575"/>
            <a:ext cx="8424862" cy="606425"/>
          </a:xfrm>
        </p:spPr>
        <p:txBody>
          <a:bodyPr/>
          <a:lstStyle/>
          <a:p>
            <a:r>
              <a:rPr lang="en-US" dirty="0" smtClean="0"/>
              <a:t>IEEE 802.11</a:t>
            </a:r>
            <a:r>
              <a:rPr lang="en-US" cap="small" dirty="0" smtClean="0"/>
              <a:t>I</a:t>
            </a:r>
            <a:r>
              <a:rPr lang="en-US" dirty="0" smtClean="0"/>
              <a:t> Wireless LAN Security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524000"/>
            <a:ext cx="7583488" cy="4602163"/>
          </a:xfrm>
        </p:spPr>
        <p:txBody>
          <a:bodyPr/>
          <a:lstStyle/>
          <a:p>
            <a:r>
              <a:rPr lang="en-US" sz="2400" dirty="0" smtClean="0">
                <a:solidFill>
                  <a:schemeClr val="tx2">
                    <a:lumMod val="10000"/>
                  </a:schemeClr>
                </a:solidFill>
              </a:rPr>
              <a:t>There is an increased need for robust security services and mechanisms for wireless LANs</a:t>
            </a:r>
          </a:p>
          <a:p>
            <a:endParaRPr lang="en-US" sz="2400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2057400" y="24384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308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8" y="920750"/>
            <a:ext cx="8424862" cy="533538"/>
          </a:xfrm>
        </p:spPr>
        <p:txBody>
          <a:bodyPr/>
          <a:lstStyle/>
          <a:p>
            <a:r>
              <a:rPr lang="en-US" dirty="0" smtClean="0"/>
              <a:t>WEP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454288"/>
            <a:ext cx="7575895" cy="4431127"/>
          </a:xfrm>
        </p:spPr>
        <p:txBody>
          <a:bodyPr/>
          <a:lstStyle/>
          <a:p>
            <a:r>
              <a:rPr lang="en-US" sz="2400" b="1" dirty="0"/>
              <a:t>No centralized key management</a:t>
            </a:r>
          </a:p>
          <a:p>
            <a:pPr marL="0" indent="0">
              <a:buNone/>
            </a:pPr>
            <a:r>
              <a:rPr lang="en-US" sz="2400" dirty="0" smtClean="0"/>
              <a:t>	– </a:t>
            </a:r>
            <a:r>
              <a:rPr lang="en-US" sz="2000" dirty="0"/>
              <a:t>Manual key distribution </a:t>
            </a:r>
            <a:r>
              <a:rPr lang="en-US" sz="2000" dirty="0" smtClean="0"/>
              <a:t>&gt; Difficult </a:t>
            </a:r>
            <a:r>
              <a:rPr lang="en-US" sz="2000" dirty="0"/>
              <a:t>to change keys</a:t>
            </a:r>
          </a:p>
          <a:p>
            <a:r>
              <a:rPr lang="en-US" sz="2400" b="1" dirty="0" smtClean="0"/>
              <a:t>Single </a:t>
            </a:r>
            <a:r>
              <a:rPr lang="en-US" sz="2400" b="1" dirty="0"/>
              <a:t>set of Keys shared by </a:t>
            </a:r>
            <a:r>
              <a:rPr lang="en-US" sz="2400" b="1" dirty="0" smtClean="0"/>
              <a:t>all </a:t>
            </a:r>
            <a:r>
              <a:rPr lang="en-US" sz="2400" b="1" dirty="0"/>
              <a:t>&gt; </a:t>
            </a:r>
            <a:r>
              <a:rPr lang="en-US" sz="2400" b="1" dirty="0" smtClean="0"/>
              <a:t>Frequent	 changes </a:t>
            </a:r>
            <a:r>
              <a:rPr lang="en-US" sz="2400" b="1" dirty="0"/>
              <a:t>necessary</a:t>
            </a:r>
          </a:p>
          <a:p>
            <a:r>
              <a:rPr lang="en-US" sz="2400" b="1" dirty="0" smtClean="0"/>
              <a:t>No </a:t>
            </a:r>
            <a:r>
              <a:rPr lang="en-US" sz="2400" b="1" dirty="0"/>
              <a:t>mutual authentication</a:t>
            </a:r>
          </a:p>
          <a:p>
            <a:r>
              <a:rPr lang="en-US" sz="2400" b="1" dirty="0" smtClean="0"/>
              <a:t>Initialization Vector (IV) </a:t>
            </a:r>
            <a:r>
              <a:rPr lang="en-US" sz="2400" b="1" dirty="0"/>
              <a:t>value is too short. Not protected from reuse.</a:t>
            </a:r>
          </a:p>
          <a:p>
            <a:r>
              <a:rPr lang="en-US" sz="2400" b="1" dirty="0" smtClean="0"/>
              <a:t>Weak integrity check.</a:t>
            </a:r>
          </a:p>
          <a:p>
            <a:r>
              <a:rPr lang="en-US" sz="2400" b="1" dirty="0" smtClean="0"/>
              <a:t>Directly </a:t>
            </a:r>
            <a:r>
              <a:rPr lang="en-US" sz="2400" b="1" dirty="0"/>
              <a:t>uses master </a:t>
            </a:r>
            <a:r>
              <a:rPr lang="en-US" sz="2400" b="1" dirty="0" smtClean="0"/>
              <a:t>key</a:t>
            </a:r>
          </a:p>
          <a:p>
            <a:r>
              <a:rPr lang="en-US" sz="2400" b="1" dirty="0" smtClean="0"/>
              <a:t>No protection against replay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838411" y="4315755"/>
            <a:ext cx="21327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Bottom line:</a:t>
            </a:r>
          </a:p>
          <a:p>
            <a:r>
              <a:rPr lang="en-US" b="1" dirty="0"/>
              <a:t>Weakness: </a:t>
            </a:r>
            <a:r>
              <a:rPr lang="en-US" b="1" dirty="0" smtClean="0"/>
              <a:t>Key Management</a:t>
            </a:r>
            <a:endParaRPr lang="en-US" b="1" dirty="0"/>
          </a:p>
          <a:p>
            <a:r>
              <a:rPr lang="en-US" b="1" dirty="0"/>
              <a:t>and Key </a:t>
            </a:r>
            <a:r>
              <a:rPr lang="en-US" b="1" dirty="0" smtClean="0"/>
              <a:t>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65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News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thehackernews.com/2019/04/wpa3-hack-wifi-password.html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11" y="2880785"/>
            <a:ext cx="5589918" cy="379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06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917575"/>
            <a:ext cx="8424862" cy="732321"/>
          </a:xfrm>
        </p:spPr>
        <p:txBody>
          <a:bodyPr/>
          <a:lstStyle/>
          <a:p>
            <a:r>
              <a:rPr lang="en-US" dirty="0" smtClean="0"/>
              <a:t>IEEE 802.11i RSN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238" y="1649895"/>
            <a:ext cx="8443912" cy="4790661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0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802.11i RSN security specification defines the following services.</a:t>
            </a:r>
          </a:p>
          <a:p>
            <a:endParaRPr lang="en-US" sz="2000" kern="1200" dirty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20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Authentication</a:t>
            </a:r>
            <a:r>
              <a:rPr lang="en-US" sz="20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:  A protocol is used to define an exchange between a user </a:t>
            </a:r>
            <a:r>
              <a:rPr lang="en-US" sz="20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and an </a:t>
            </a:r>
            <a:r>
              <a:rPr lang="en-US" sz="20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AS that provides mutual authentication and generates temporary keys </a:t>
            </a:r>
            <a:r>
              <a:rPr lang="en-US" sz="20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be </a:t>
            </a:r>
            <a:r>
              <a:rPr lang="en-US" sz="20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used between the client and the AP over the wireless link.</a:t>
            </a:r>
          </a:p>
          <a:p>
            <a:endParaRPr lang="en-US" sz="2000" kern="1200" dirty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20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Access </a:t>
            </a:r>
            <a:r>
              <a:rPr lang="en-US" sz="20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control:  This function enforces the use of the authentication </a:t>
            </a:r>
            <a:r>
              <a:rPr lang="en-US" sz="20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function, routes </a:t>
            </a:r>
            <a:r>
              <a:rPr lang="en-US" sz="20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messages properly, and facilitates key exchange. It can work with </a:t>
            </a:r>
            <a:r>
              <a:rPr lang="en-US" sz="20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variety </a:t>
            </a:r>
            <a:r>
              <a:rPr lang="en-US" sz="20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of authentication protocols.</a:t>
            </a:r>
          </a:p>
          <a:p>
            <a:endParaRPr lang="en-US" sz="2000" kern="1200" dirty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20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Privacy </a:t>
            </a:r>
            <a:r>
              <a:rPr lang="en-US" sz="20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message integrity:  MAC-level data (e.g., an LLC PDU) are </a:t>
            </a:r>
            <a:r>
              <a:rPr lang="en-US" sz="20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encrypted along </a:t>
            </a:r>
            <a:r>
              <a:rPr lang="en-US" sz="20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a message integrity code that ensures that the data </a:t>
            </a:r>
            <a:r>
              <a:rPr lang="en-US" sz="20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have not </a:t>
            </a:r>
            <a:r>
              <a:rPr lang="en-US" sz="20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been altered.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77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6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t="1818" b="5455"/>
              <a:stretch>
                <a:fillRect/>
              </a:stretch>
            </p:blipFill>
          </mc:Choice>
          <mc:Fallback>
            <p:blipFill>
              <a:blip r:embed="rId4"/>
              <a:srcRect t="1818" b="5455"/>
              <a:stretch>
                <a:fillRect/>
              </a:stretch>
            </p:blipFill>
          </mc:Fallback>
        </mc:AlternateContent>
        <p:spPr>
          <a:xfrm>
            <a:off x="294860" y="351182"/>
            <a:ext cx="8073888" cy="63591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154553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IEEE 802.11i Phases of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7" y="1989137"/>
            <a:ext cx="8579379" cy="4682595"/>
          </a:xfrm>
          <a:solidFill>
            <a:schemeClr val="bg1"/>
          </a:solidFill>
        </p:spPr>
        <p:txBody>
          <a:bodyPr/>
          <a:lstStyle/>
          <a:p>
            <a:pPr marL="0" indent="0" algn="just">
              <a:buNone/>
            </a:pPr>
            <a:r>
              <a:rPr lang="en-US" sz="17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operation of an IEEE 802.11i RSN can be broken down into five distinct </a:t>
            </a:r>
            <a:r>
              <a:rPr lang="en-US" sz="17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phases of </a:t>
            </a:r>
            <a:r>
              <a:rPr lang="en-US" sz="17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operation. The exact nature of the phases will depend on the configuration </a:t>
            </a:r>
            <a:r>
              <a:rPr lang="en-US" sz="17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and the </a:t>
            </a:r>
            <a:r>
              <a:rPr lang="en-US" sz="17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end points of the communication. Possibilities include (see Figure 7.5):</a:t>
            </a:r>
          </a:p>
          <a:p>
            <a:endParaRPr lang="en-US" sz="1700" kern="1200" dirty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7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1.  Two wireless stations in the same BSS communicating via the access </a:t>
            </a:r>
            <a:r>
              <a:rPr lang="en-US" sz="17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point (AP</a:t>
            </a:r>
            <a:r>
              <a:rPr lang="en-US" sz="17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) for that BSS.</a:t>
            </a:r>
          </a:p>
          <a:p>
            <a:endParaRPr lang="en-US" sz="1700" kern="1200" dirty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7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2.  Two wireless stations (STAs) in the same ad hoc IBSS communicating </a:t>
            </a:r>
            <a:r>
              <a:rPr lang="en-US" sz="17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directly with </a:t>
            </a:r>
            <a:r>
              <a:rPr lang="en-US" sz="17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each other.</a:t>
            </a:r>
          </a:p>
          <a:p>
            <a:endParaRPr lang="en-US" sz="1700" kern="1200" dirty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7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3.  Two wireless stations in different BSSs communicating via their </a:t>
            </a:r>
            <a:r>
              <a:rPr lang="en-US" sz="17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respective APs </a:t>
            </a:r>
            <a:r>
              <a:rPr lang="en-US" sz="17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across a distribution system.</a:t>
            </a:r>
          </a:p>
          <a:p>
            <a:endParaRPr lang="en-US" sz="1700" kern="1200" dirty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7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4.  A wireless station communicating with an end station on a wired network </a:t>
            </a:r>
            <a:r>
              <a:rPr lang="en-US" sz="17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via its </a:t>
            </a:r>
            <a:r>
              <a:rPr lang="en-US" sz="17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AP and the distribution system.</a:t>
            </a:r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1793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917575"/>
            <a:ext cx="8424862" cy="724958"/>
          </a:xfrm>
        </p:spPr>
        <p:txBody>
          <a:bodyPr/>
          <a:lstStyle/>
          <a:p>
            <a:r>
              <a:rPr lang="en-US" dirty="0"/>
              <a:t>IEEE 802.11i Phases of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7" y="1642533"/>
            <a:ext cx="8579379" cy="5079999"/>
          </a:xfrm>
          <a:solidFill>
            <a:schemeClr val="bg1"/>
          </a:solidFill>
        </p:spPr>
        <p:txBody>
          <a:bodyPr/>
          <a:lstStyle/>
          <a:p>
            <a:pPr algn="just"/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IEEE 802.11i security is concerned only with secure communication </a:t>
            </a:r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between the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STA and its AP. In case 1 in the preceding list, secure communication is assured</a:t>
            </a:r>
          </a:p>
          <a:p>
            <a:pPr algn="just"/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If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each STA establishes secure communications with the AP. Case 2 is similar, </a:t>
            </a:r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the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AP functionality residing in the STA. </a:t>
            </a:r>
            <a:endParaRPr lang="en-US" sz="2400" kern="1200" dirty="0" smtClean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pPr algn="just"/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For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case 3, security is not provided </a:t>
            </a:r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across the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distribution system at the level of IEEE 802.11, but only within each BSS. </a:t>
            </a:r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End-to-end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security (if required) must be provided at a higher layer. </a:t>
            </a:r>
            <a:endParaRPr lang="en-US" sz="2400" kern="1200" dirty="0" smtClean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pPr algn="just"/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Similarly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, in case </a:t>
            </a:r>
            <a:r>
              <a:rPr lang="en-US" sz="24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4, security </a:t>
            </a:r>
            <a:r>
              <a:rPr lang="en-US" sz="24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is only provided between the STA and its AP.</a:t>
            </a:r>
          </a:p>
          <a:p>
            <a:pPr algn="just"/>
            <a:endParaRPr lang="en-US" sz="2400" kern="1200" dirty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266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7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l="4706" t="11818" r="3529" b="26364"/>
              <a:stretch>
                <a:fillRect/>
              </a:stretch>
            </p:blipFill>
          </mc:Choice>
          <mc:Fallback>
            <p:blipFill>
              <a:blip r:embed="rId4"/>
              <a:srcRect l="4706" t="11818" r="3529" b="26364"/>
              <a:stretch>
                <a:fillRect/>
              </a:stretch>
            </p:blipFill>
          </mc:Fallback>
        </mc:AlternateContent>
        <p:spPr>
          <a:xfrm>
            <a:off x="401782" y="266480"/>
            <a:ext cx="7329054" cy="6389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8592320"/>
      </p:ext>
    </p:extLst>
  </p:cSld>
  <p:clrMapOvr>
    <a:masterClrMapping/>
  </p:clrMapOvr>
  <p:transition spd="med">
    <p:pull dir="l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.pdf"/>
          <p:cNvPicPr>
            <a:picLocks noChangeAspect="1"/>
          </p:cNvPicPr>
          <p:nvPr/>
        </p:nvPicPr>
        <p:blipFill rotWithShape="1">
          <a:blip r:embed="rId3"/>
          <a:srcRect l="11765" t="28182" r="8235" b="47240"/>
          <a:stretch/>
        </p:blipFill>
        <p:spPr>
          <a:xfrm>
            <a:off x="0" y="1734355"/>
            <a:ext cx="8933084" cy="274749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Networking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5288" y="4095482"/>
            <a:ext cx="8443912" cy="192590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Consist of three components that provide point of attack</a:t>
            </a:r>
          </a:p>
          <a:p>
            <a:r>
              <a:rPr lang="en-US" sz="2000" dirty="0" smtClean="0"/>
              <a:t>Endpoint, or wireless client can be a smart phone, laptop, any </a:t>
            </a:r>
            <a:r>
              <a:rPr lang="en-US" sz="2000" dirty="0" err="1" smtClean="0"/>
              <a:t>IoT</a:t>
            </a:r>
            <a:r>
              <a:rPr lang="en-US" sz="2000" dirty="0" smtClean="0"/>
              <a:t>, wireless sensor</a:t>
            </a:r>
          </a:p>
          <a:p>
            <a:r>
              <a:rPr lang="en-US" sz="2000" dirty="0" smtClean="0"/>
              <a:t>Access point can be cell-towers, Wi-Fi hotspots</a:t>
            </a:r>
          </a:p>
          <a:p>
            <a:r>
              <a:rPr lang="en-US" sz="2000" dirty="0" smtClean="0"/>
              <a:t>Transmission medium (carry radio waves)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381427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528468"/>
            <a:ext cx="8424862" cy="60642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IEEE 802.11 Phases Of Operation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5521" y="1200925"/>
            <a:ext cx="3849946" cy="5538542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Figure 7.7 depicts the five phases of </a:t>
            </a: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operation for 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 RSN and maps them to the network components </a:t>
            </a: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involved: Rectangles indicate the exchange of sequences of MPDUs. The 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five phases are defined as follows.</a:t>
            </a:r>
          </a:p>
          <a:p>
            <a:endParaRPr lang="en-US" sz="1800" kern="1200" dirty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pPr marL="0" indent="0">
              <a:buNone/>
            </a:pPr>
            <a:r>
              <a:rPr lang="en-US" sz="1800" b="1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Discovery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: An AP uses messages called Beacons and Probe Responses to </a:t>
            </a: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advertise its 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IEEE 802.11i security policy. The STA uses these to identify an </a:t>
            </a: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AP for 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 WLAN with which it wishes to communicate. The STA associates </a:t>
            </a: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with the 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AP, which it uses to select the cipher suite and authentication </a:t>
            </a:r>
            <a:r>
              <a:rPr lang="en-US" sz="18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mechanism when </a:t>
            </a:r>
            <a:r>
              <a:rPr lang="en-US" sz="18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Beacons and Probe Responses present a choice.</a:t>
            </a:r>
          </a:p>
          <a:p>
            <a:endParaRPr lang="en-US" sz="1800" kern="1200" dirty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endParaRPr lang="en-US" sz="1800" kern="1200" dirty="0" smtClean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endParaRPr lang="en-US" sz="1800" kern="1200" dirty="0">
              <a:latin typeface="Arial" charset="0"/>
              <a:ea typeface="ＭＳ Ｐゴシック" pitchFamily="-107" charset="-128"/>
            </a:endParaRPr>
          </a:p>
          <a:p>
            <a:endParaRPr lang="en-US" sz="1800" dirty="0"/>
          </a:p>
        </p:txBody>
      </p:sp>
      <p:pic>
        <p:nvPicPr>
          <p:cNvPr id="4" name="Picture 3" descr="f7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l="4706" t="11818" r="3529" b="26364"/>
              <a:stretch>
                <a:fillRect/>
              </a:stretch>
            </p:blipFill>
          </mc:Choice>
          <mc:Fallback>
            <p:blipFill>
              <a:blip r:embed="rId4"/>
              <a:srcRect l="4706" t="11818" r="3529" b="26364"/>
              <a:stretch>
                <a:fillRect/>
              </a:stretch>
            </p:blipFill>
          </mc:Fallback>
        </mc:AlternateContent>
        <p:spPr>
          <a:xfrm>
            <a:off x="0" y="1388994"/>
            <a:ext cx="5012375" cy="4369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4635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528468"/>
            <a:ext cx="8424862" cy="60642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IEEE 802.11 Phases Of Operation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5521" y="1200925"/>
            <a:ext cx="3780817" cy="5334001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1800" b="1" kern="12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Authentication</a:t>
            </a:r>
            <a:r>
              <a:rPr lang="en-US" sz="1800" kern="12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: During this phase, the STA and AS prove their identities </a:t>
            </a:r>
            <a:r>
              <a:rPr lang="en-US" sz="1800" kern="12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each </a:t>
            </a:r>
            <a:r>
              <a:rPr lang="en-US" sz="1800" kern="12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other. The AP blocks </a:t>
            </a:r>
            <a:r>
              <a:rPr lang="en-US" sz="1800" kern="12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non-authentication </a:t>
            </a:r>
            <a:r>
              <a:rPr lang="en-US" sz="1800" kern="12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traffic between the STA </a:t>
            </a:r>
            <a:r>
              <a:rPr lang="en-US" sz="1800" kern="12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and AS until the authentication transaction is successful. The AP does not participate in </a:t>
            </a:r>
            <a:r>
              <a:rPr lang="en-US" sz="1800" kern="12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authentication transaction other than forwarding traffic </a:t>
            </a:r>
            <a:r>
              <a:rPr lang="en-US" sz="1800" kern="12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between the </a:t>
            </a:r>
            <a:r>
              <a:rPr lang="en-US" sz="1800" kern="12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STA and AS</a:t>
            </a:r>
            <a:r>
              <a:rPr lang="en-US" sz="1800" kern="12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.</a:t>
            </a:r>
          </a:p>
          <a:p>
            <a:pPr marL="0" indent="0">
              <a:buNone/>
            </a:pPr>
            <a:endParaRPr lang="en-US" sz="1800" kern="1200" dirty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pPr marL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1800" b="1" kern="1200" dirty="0">
                <a:solidFill>
                  <a:prstClr val="black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Key generation and distribution</a:t>
            </a:r>
            <a:r>
              <a:rPr lang="en-US" sz="1800" kern="1200" dirty="0">
                <a:solidFill>
                  <a:prstClr val="black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: The AP and the STA perform several </a:t>
            </a:r>
            <a:r>
              <a:rPr lang="en-US" sz="1800" kern="1200" dirty="0" smtClean="0">
                <a:solidFill>
                  <a:prstClr val="black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operations that </a:t>
            </a:r>
            <a:r>
              <a:rPr lang="en-US" sz="1800" kern="1200" dirty="0">
                <a:solidFill>
                  <a:prstClr val="black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cause cryptographic keys to be generated and placed on the AP </a:t>
            </a:r>
            <a:r>
              <a:rPr lang="en-US" sz="1800" kern="1200" dirty="0" smtClean="0">
                <a:solidFill>
                  <a:prstClr val="black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and the </a:t>
            </a:r>
            <a:r>
              <a:rPr lang="en-US" sz="1800" kern="1200" dirty="0">
                <a:solidFill>
                  <a:prstClr val="black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STA. Frames are exchanged between the AP and STA only</a:t>
            </a:r>
            <a:endParaRPr lang="en-US" sz="2800" kern="1200" dirty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4" name="Picture 3" descr="f7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l="4706" t="11818" r="3529" b="26364"/>
              <a:stretch>
                <a:fillRect/>
              </a:stretch>
            </p:blipFill>
          </mc:Choice>
          <mc:Fallback>
            <p:blipFill>
              <a:blip r:embed="rId4"/>
              <a:srcRect l="4706" t="11818" r="3529" b="26364"/>
              <a:stretch>
                <a:fillRect/>
              </a:stretch>
            </p:blipFill>
          </mc:Fallback>
        </mc:AlternateContent>
        <p:spPr>
          <a:xfrm>
            <a:off x="0" y="1388994"/>
            <a:ext cx="5012375" cy="4369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3209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528468"/>
            <a:ext cx="8424862" cy="60642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IEEE 802.11 Phases Of Operation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5521" y="1200925"/>
            <a:ext cx="3780817" cy="5334001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1800" b="1" kern="12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Protected data transfer</a:t>
            </a:r>
            <a:r>
              <a:rPr lang="en-US" sz="1800" kern="12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: Frames are exchanged between the STA and the </a:t>
            </a:r>
            <a:r>
              <a:rPr lang="en-US" sz="1800" kern="12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end station </a:t>
            </a:r>
            <a:r>
              <a:rPr lang="en-US" sz="1800" kern="12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through the AP. As denoted by the shading and the encryption </a:t>
            </a:r>
            <a:r>
              <a:rPr lang="en-US" sz="1800" kern="12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module icon</a:t>
            </a:r>
            <a:r>
              <a:rPr lang="en-US" sz="1800" kern="12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, secure data transfer occurs between the STA and the AP only; security </a:t>
            </a:r>
            <a:r>
              <a:rPr lang="en-US" sz="1800" kern="12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is not </a:t>
            </a:r>
            <a:r>
              <a:rPr lang="en-US" sz="1800" kern="12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provided end-to-end.</a:t>
            </a:r>
          </a:p>
          <a:p>
            <a:endParaRPr lang="en-US" sz="1800" kern="1200" dirty="0">
              <a:solidFill>
                <a:schemeClr val="tx1"/>
              </a:solidFill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pPr marL="0" indent="0">
              <a:buNone/>
            </a:pPr>
            <a:r>
              <a:rPr lang="en-US" sz="1800" b="1" kern="12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Connection </a:t>
            </a:r>
            <a:r>
              <a:rPr lang="en-US" sz="1800" b="1" kern="12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termination</a:t>
            </a:r>
            <a:r>
              <a:rPr lang="en-US" sz="1800" kern="12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: The AP and STA exchange frames. During </a:t>
            </a:r>
            <a:r>
              <a:rPr lang="en-US" sz="1800" kern="12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this phase</a:t>
            </a:r>
            <a:r>
              <a:rPr lang="en-US" sz="1800" kern="12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, the secure connection is torn down and the connection is restored </a:t>
            </a:r>
            <a:r>
              <a:rPr lang="en-US" sz="1800" kern="1200" dirty="0" smtClean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to the </a:t>
            </a:r>
            <a:r>
              <a:rPr lang="en-US" sz="1800" kern="1200" dirty="0">
                <a:solidFill>
                  <a:schemeClr val="tx1"/>
                </a:solidFill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original state.</a:t>
            </a:r>
            <a:endParaRPr lang="en-US" sz="1800" dirty="0"/>
          </a:p>
        </p:txBody>
      </p:sp>
      <p:pic>
        <p:nvPicPr>
          <p:cNvPr id="4" name="Picture 3" descr="f7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l="4706" t="11818" r="3529" b="26364"/>
              <a:stretch>
                <a:fillRect/>
              </a:stretch>
            </p:blipFill>
          </mc:Choice>
          <mc:Fallback>
            <p:blipFill>
              <a:blip r:embed="rId4"/>
              <a:srcRect l="4706" t="11818" r="3529" b="26364"/>
              <a:stretch>
                <a:fillRect/>
              </a:stretch>
            </p:blipFill>
          </mc:Fallback>
        </mc:AlternateContent>
        <p:spPr>
          <a:xfrm>
            <a:off x="0" y="1388994"/>
            <a:ext cx="5012375" cy="4369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063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802.11i Discovery Phase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8" y="1916113"/>
            <a:ext cx="4144962" cy="47765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390" y="1916113"/>
            <a:ext cx="4135425" cy="46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5501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802.11i Discovery Phase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916113"/>
            <a:ext cx="8424862" cy="466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802.11i Discovery Phase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21" y="1916113"/>
            <a:ext cx="8171196" cy="46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2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17" y="631019"/>
            <a:ext cx="9144000" cy="688194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800" dirty="0" smtClean="0"/>
              <a:t>IEEE 802.1X  Access Control Approach</a:t>
            </a:r>
            <a:endParaRPr lang="en-US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44642" y="1387475"/>
            <a:ext cx="3276600" cy="4876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Port-Based Network Access Control</a:t>
            </a:r>
          </a:p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The authentication protocol that is used, the Extensible Authentication Protocol (EAP), is defined in the IEEE 802.1X standard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28317198"/>
              </p:ext>
            </p:extLst>
          </p:nvPr>
        </p:nvGraphicFramePr>
        <p:xfrm>
          <a:off x="3192378" y="1524000"/>
          <a:ext cx="5951621" cy="5046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 bwMode="auto">
          <a:xfrm>
            <a:off x="176017" y="0"/>
            <a:ext cx="8424862" cy="63101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kern="0" dirty="0" smtClean="0"/>
              <a:t>802.11i Authentication Phase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93769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802.11i Authentication Phase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916113"/>
            <a:ext cx="8424862" cy="470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802.11i Authentication Phase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8" y="1916113"/>
            <a:ext cx="8123070" cy="477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3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8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t="1818" b="10000"/>
              <a:stretch>
                <a:fillRect/>
              </a:stretch>
            </p:blipFill>
          </mc:Choice>
          <mc:Fallback>
            <p:blipFill>
              <a:blip r:embed="rId4"/>
              <a:srcRect t="1818" b="10000"/>
              <a:stretch>
                <a:fillRect/>
              </a:stretch>
            </p:blipFill>
          </mc:Fallback>
        </mc:AlternateContent>
        <p:spPr>
          <a:xfrm>
            <a:off x="1671682" y="227176"/>
            <a:ext cx="5556711" cy="63411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3886269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84221" y="128337"/>
            <a:ext cx="8915400" cy="633663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Wireless Network Threats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4294967295"/>
          </p:nvPr>
        </p:nvGraphicFramePr>
        <p:xfrm>
          <a:off x="0" y="914400"/>
          <a:ext cx="9144000" cy="579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184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917575"/>
            <a:ext cx="8424862" cy="767790"/>
          </a:xfrm>
        </p:spPr>
        <p:txBody>
          <a:bodyPr/>
          <a:lstStyle/>
          <a:p>
            <a:r>
              <a:rPr lang="en-US" dirty="0" smtClean="0"/>
              <a:t>802.11i Key Management Phase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29" y="1936378"/>
            <a:ext cx="4076837" cy="4555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918" y="1936378"/>
            <a:ext cx="4481233" cy="455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917575"/>
            <a:ext cx="8424862" cy="839507"/>
          </a:xfrm>
        </p:spPr>
        <p:txBody>
          <a:bodyPr/>
          <a:lstStyle/>
          <a:p>
            <a:r>
              <a:rPr lang="en-US" dirty="0"/>
              <a:t>802.11i Key Management </a:t>
            </a:r>
            <a:r>
              <a:rPr lang="en-US" dirty="0" smtClean="0"/>
              <a:t>Phase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833" y="1881251"/>
            <a:ext cx="4292167" cy="48050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1251"/>
            <a:ext cx="4356707" cy="451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3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917575"/>
            <a:ext cx="8424862" cy="678143"/>
          </a:xfrm>
        </p:spPr>
        <p:txBody>
          <a:bodyPr/>
          <a:lstStyle/>
          <a:p>
            <a:r>
              <a:rPr lang="en-US" dirty="0" smtClean="0"/>
              <a:t>802.11i Key Management Phase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9562" y="1595718"/>
            <a:ext cx="87089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The three parts of the PTK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are as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follows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endParaRPr lang="en-US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Arial,Bold"/>
              </a:rPr>
              <a:t>1. EAP Over LAN (</a:t>
            </a:r>
            <a:r>
              <a:rPr lang="en-US" sz="2000" b="1" dirty="0" smtClean="0">
                <a:solidFill>
                  <a:srgbClr val="000000"/>
                </a:solidFill>
                <a:latin typeface="Arial,Bold"/>
              </a:rPr>
              <a:t>EAPOL) Key </a:t>
            </a:r>
            <a:r>
              <a:rPr lang="en-US" sz="2000" b="1" dirty="0">
                <a:solidFill>
                  <a:srgbClr val="000000"/>
                </a:solidFill>
                <a:latin typeface="Arial,Bold"/>
              </a:rPr>
              <a:t>Confirmation </a:t>
            </a:r>
            <a:r>
              <a:rPr lang="en-US" sz="2000" b="1" dirty="0" smtClean="0">
                <a:solidFill>
                  <a:srgbClr val="000000"/>
                </a:solidFill>
                <a:latin typeface="Arial,Bold"/>
              </a:rPr>
              <a:t>Key (EAPOL-KCK</a:t>
            </a:r>
            <a:r>
              <a:rPr lang="en-US" sz="2000" b="1" dirty="0">
                <a:solidFill>
                  <a:srgbClr val="000000"/>
                </a:solidFill>
                <a:latin typeface="Arial,Bold"/>
              </a:rPr>
              <a:t>):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Supports the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integrity and data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origin authenticity of STA-to-AP control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frames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. It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also performs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an access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control function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sz="2000" b="1" dirty="0">
                <a:solidFill>
                  <a:srgbClr val="000000"/>
                </a:solidFill>
                <a:latin typeface="Arial,Bold"/>
              </a:rPr>
              <a:t>2. EAPOL Key </a:t>
            </a:r>
            <a:r>
              <a:rPr lang="en-US" sz="2000" b="1" dirty="0" smtClean="0">
                <a:solidFill>
                  <a:srgbClr val="000000"/>
                </a:solidFill>
                <a:latin typeface="Arial,Bold"/>
              </a:rPr>
              <a:t>Encryption Key </a:t>
            </a:r>
            <a:r>
              <a:rPr lang="en-US" sz="2000" b="1" dirty="0">
                <a:solidFill>
                  <a:srgbClr val="000000"/>
                </a:solidFill>
                <a:latin typeface="Arial,Bold"/>
              </a:rPr>
              <a:t>(EAPOL-KEK</a:t>
            </a:r>
            <a:r>
              <a:rPr lang="en-US" sz="2000" b="1" dirty="0" smtClean="0">
                <a:solidFill>
                  <a:srgbClr val="000000"/>
                </a:solidFill>
                <a:latin typeface="Arial,Bold"/>
              </a:rPr>
              <a:t>):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Protects the confidentiality of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keys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and other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control frames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sz="2000" b="1" dirty="0">
                <a:solidFill>
                  <a:srgbClr val="000000"/>
                </a:solidFill>
                <a:latin typeface="Arial,Bold"/>
              </a:rPr>
              <a:t>3. Temporal Key (TK</a:t>
            </a:r>
            <a:r>
              <a:rPr lang="en-US" sz="2000" b="1" dirty="0" smtClean="0">
                <a:solidFill>
                  <a:srgbClr val="000000"/>
                </a:solidFill>
                <a:latin typeface="Arial,Bold"/>
              </a:rPr>
              <a:t>):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Provides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the </a:t>
            </a:r>
            <a:r>
              <a:rPr lang="en-US" sz="2000" b="1" dirty="0" smtClean="0">
                <a:solidFill>
                  <a:srgbClr val="FF0000"/>
                </a:solidFill>
                <a:latin typeface="Arial,Bold"/>
              </a:rPr>
              <a:t>actual protection </a:t>
            </a:r>
            <a:r>
              <a:rPr lang="en-US" sz="2000" b="1" dirty="0">
                <a:solidFill>
                  <a:srgbClr val="FF0000"/>
                </a:solidFill>
                <a:latin typeface="Arial,Bold"/>
              </a:rPr>
              <a:t>for </a:t>
            </a:r>
            <a:r>
              <a:rPr lang="en-US" sz="2000" b="1" dirty="0" smtClean="0">
                <a:solidFill>
                  <a:srgbClr val="FF0000"/>
                </a:solidFill>
                <a:latin typeface="Arial,Bold"/>
              </a:rPr>
              <a:t>user traffic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16" y="4652250"/>
            <a:ext cx="6742806" cy="220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7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917575"/>
            <a:ext cx="8424862" cy="749860"/>
          </a:xfrm>
        </p:spPr>
        <p:txBody>
          <a:bodyPr/>
          <a:lstStyle/>
          <a:p>
            <a:r>
              <a:rPr lang="en-US" dirty="0" smtClean="0"/>
              <a:t>802.11i Key Management Phases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1" y="2108580"/>
            <a:ext cx="3693085" cy="27144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48150" y="1810871"/>
            <a:ext cx="4572000" cy="44012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000" b="1" i="1" dirty="0">
                <a:solidFill>
                  <a:srgbClr val="000000"/>
                </a:solidFill>
                <a:latin typeface="Arial,BoldItalic"/>
              </a:rPr>
              <a:t>GROUP KEYS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Group keys are</a:t>
            </a: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used for </a:t>
            </a:r>
            <a:r>
              <a:rPr lang="en-US" sz="2000" b="1" dirty="0" smtClean="0">
                <a:solidFill>
                  <a:srgbClr val="FF0000"/>
                </a:solidFill>
                <a:latin typeface="Arial,Bold"/>
              </a:rPr>
              <a:t>multicast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communication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in which one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STA sends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MPDU’s to multiple STAs.</a:t>
            </a:r>
          </a:p>
          <a:p>
            <a:endParaRPr lang="en-US" sz="2000" b="1" dirty="0" smtClean="0">
              <a:solidFill>
                <a:srgbClr val="000000"/>
              </a:solidFill>
              <a:latin typeface="Arial,Bold"/>
            </a:endParaRPr>
          </a:p>
          <a:p>
            <a:r>
              <a:rPr lang="en-US" sz="2000" b="1" dirty="0" smtClean="0">
                <a:solidFill>
                  <a:srgbClr val="000000"/>
                </a:solidFill>
                <a:latin typeface="Arial,Bold"/>
              </a:rPr>
              <a:t>Group </a:t>
            </a:r>
            <a:r>
              <a:rPr lang="en-US" sz="2000" b="1" dirty="0">
                <a:solidFill>
                  <a:srgbClr val="000000"/>
                </a:solidFill>
                <a:latin typeface="Arial,Bold"/>
              </a:rPr>
              <a:t>Master Key (GMK)</a:t>
            </a: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The GMK is a key-generating key</a:t>
            </a: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used with other inputs to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</a:rPr>
              <a:t>derive the </a:t>
            </a:r>
            <a:r>
              <a:rPr lang="en-US" sz="2000" b="1" dirty="0">
                <a:solidFill>
                  <a:srgbClr val="000000"/>
                </a:solidFill>
                <a:latin typeface="Arial,Bold"/>
              </a:rPr>
              <a:t>Group Temporal Key (GTK)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The GTK is distributed securely</a:t>
            </a: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using the pairwise keys that are</a:t>
            </a: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already established. The GTK is</a:t>
            </a: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changed every time a device</a:t>
            </a: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leaves the network.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951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9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t="4545" b="7273"/>
              <a:stretch>
                <a:fillRect/>
              </a:stretch>
            </p:blipFill>
          </mc:Choice>
          <mc:Fallback>
            <p:blipFill>
              <a:blip r:embed="rId4"/>
              <a:srcRect t="4545" b="7273"/>
              <a:stretch>
                <a:fillRect/>
              </a:stretch>
            </p:blipFill>
          </mc:Fallback>
        </mc:AlternateContent>
        <p:spPr>
          <a:xfrm>
            <a:off x="1667435" y="152400"/>
            <a:ext cx="5809129" cy="66291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0709144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l="2250" b="2835"/>
              <a:stretch>
                <a:fillRect/>
              </a:stretch>
            </p:blipFill>
          </mc:Choice>
          <mc:Fallback>
            <p:blipFill>
              <a:blip r:embed="rId4"/>
              <a:srcRect l="2250" b="2835"/>
              <a:stretch>
                <a:fillRect/>
              </a:stretch>
            </p:blipFill>
          </mc:Fallback>
        </mc:AlternateContent>
        <p:spPr>
          <a:xfrm>
            <a:off x="2430018" y="0"/>
            <a:ext cx="6713982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0" y="533400"/>
            <a:ext cx="23622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 smtClean="0">
              <a:latin typeface="+mn-lt"/>
              <a:cs typeface="Perpetua Titling MT (Headings)"/>
            </a:endParaRPr>
          </a:p>
          <a:p>
            <a:endParaRPr lang="en-US" sz="2800" b="1" dirty="0" smtClean="0">
              <a:latin typeface="+mn-lt"/>
              <a:cs typeface="Perpetua Titling MT (Headings)"/>
            </a:endParaRPr>
          </a:p>
          <a:p>
            <a:pPr algn="ctr"/>
            <a:r>
              <a:rPr lang="en-US" sz="2400" b="1" dirty="0" smtClean="0">
                <a:latin typeface="+mn-lt"/>
                <a:cs typeface="Perpetua Titling MT (Headings)"/>
              </a:rPr>
              <a:t>IEEE </a:t>
            </a:r>
            <a:r>
              <a:rPr lang="en-US" sz="2400" b="1" dirty="0">
                <a:latin typeface="+mn-lt"/>
                <a:cs typeface="Perpetua Titling MT (Headings)"/>
              </a:rPr>
              <a:t>802.11i</a:t>
            </a:r>
            <a:r>
              <a:rPr lang="en-US" sz="2400" b="1" dirty="0" smtClean="0">
                <a:latin typeface="+mn-lt"/>
                <a:cs typeface="Perpetua Titling MT (Headings)"/>
              </a:rPr>
              <a:t> </a:t>
            </a:r>
          </a:p>
          <a:p>
            <a:pPr algn="ctr"/>
            <a:r>
              <a:rPr lang="en-US" sz="2400" b="1" dirty="0" smtClean="0">
                <a:latin typeface="+mn-lt"/>
                <a:cs typeface="Perpetua Titling MT (Headings)"/>
              </a:rPr>
              <a:t>Keys </a:t>
            </a:r>
            <a:r>
              <a:rPr lang="en-US" sz="2400" b="1" dirty="0">
                <a:latin typeface="+mn-lt"/>
                <a:cs typeface="Perpetua Titling MT (Headings)"/>
              </a:rPr>
              <a:t>for Data Confidentiality</a:t>
            </a:r>
            <a:r>
              <a:rPr lang="en-US" sz="2400" b="1" dirty="0" smtClean="0">
                <a:latin typeface="+mn-lt"/>
                <a:cs typeface="Perpetua Titling MT (Headings)"/>
              </a:rPr>
              <a:t> </a:t>
            </a:r>
          </a:p>
          <a:p>
            <a:pPr algn="ctr"/>
            <a:r>
              <a:rPr lang="en-US" sz="2400" b="1" dirty="0" smtClean="0">
                <a:latin typeface="+mn-lt"/>
                <a:cs typeface="Perpetua Titling MT (Headings)"/>
              </a:rPr>
              <a:t>and </a:t>
            </a:r>
          </a:p>
          <a:p>
            <a:pPr algn="ctr"/>
            <a:r>
              <a:rPr lang="en-US" sz="2400" b="1" dirty="0" smtClean="0">
                <a:latin typeface="+mn-lt"/>
                <a:cs typeface="Perpetua Titling MT (Headings)"/>
              </a:rPr>
              <a:t>Integrity </a:t>
            </a:r>
            <a:r>
              <a:rPr lang="en-US" sz="2400" b="1" dirty="0">
                <a:latin typeface="+mn-lt"/>
                <a:cs typeface="Perpetua Titling MT (Headings)"/>
              </a:rPr>
              <a:t>Protocols</a:t>
            </a:r>
            <a:r>
              <a:rPr lang="en-US" sz="2400" b="1" dirty="0" smtClean="0">
                <a:latin typeface="+mn-lt"/>
                <a:cs typeface="Perpetua Titling MT (Headings)"/>
              </a:rPr>
              <a:t> </a:t>
            </a:r>
            <a:endParaRPr lang="en-US" sz="2400" b="1" dirty="0">
              <a:latin typeface="+mn-lt"/>
              <a:cs typeface="Perpetua Titling MT (Headings)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4958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(Table can be found on page 229 in textbook)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2601084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5288" y="917575"/>
            <a:ext cx="8424862" cy="660213"/>
          </a:xfrm>
        </p:spPr>
        <p:txBody>
          <a:bodyPr/>
          <a:lstStyle/>
          <a:p>
            <a:r>
              <a:rPr lang="en-US" dirty="0" smtClean="0"/>
              <a:t>Pairwise Keys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95288" y="1577788"/>
            <a:ext cx="7924800" cy="5029200"/>
          </a:xfrm>
        </p:spPr>
        <p:txBody>
          <a:bodyPr>
            <a:normAutofit fontScale="47500" lnSpcReduction="20000"/>
          </a:bodyPr>
          <a:lstStyle/>
          <a:p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Used for communication between a pair of devices, typically between a STA and an AP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These keys form a hierarchy beginning with a master key from which other keys are derived dynamically and used for a limited period of time</a:t>
            </a:r>
          </a:p>
          <a:p>
            <a:pPr>
              <a:spcBef>
                <a:spcPts val="1800"/>
              </a:spcBef>
            </a:pP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Pre-shared key (PSK)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A secret key shared by the AP and a STA and installed in some fashion outside the scope of IEEE 802.11i</a:t>
            </a:r>
          </a:p>
          <a:p>
            <a:pPr>
              <a:spcBef>
                <a:spcPts val="1800"/>
              </a:spcBef>
            </a:pP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Master session key (MSK)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Also known as the AAAK, and is generated using the IEEE 802.1X protocol during the authentication phase</a:t>
            </a:r>
          </a:p>
          <a:p>
            <a:pPr>
              <a:spcBef>
                <a:spcPts val="1800"/>
              </a:spcBef>
            </a:pP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Pairwise master key (PMK)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Derived from the master key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If a PSK is used, then the PSK is used as the PMK; if a MSK is used, then the PMK is derived from the MSK by truncation</a:t>
            </a:r>
          </a:p>
          <a:p>
            <a:pPr>
              <a:spcBef>
                <a:spcPts val="1800"/>
              </a:spcBef>
            </a:pPr>
            <a:r>
              <a:rPr lang="en-US" b="1" dirty="0" smtClean="0">
                <a:solidFill>
                  <a:schemeClr val="tx2">
                    <a:lumMod val="10000"/>
                  </a:schemeClr>
                </a:solidFill>
              </a:rPr>
              <a:t>Pairwise transient key (PTK)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Consists of three keys to be used for communication between a STA and AP after they have been mutually authenticated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Using the STA and AP addresses in the generation of the PTK provides protection against session hijacking and impersonation; using nonces provides additional random keying material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42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917575"/>
            <a:ext cx="8424862" cy="606425"/>
          </a:xfrm>
        </p:spPr>
        <p:txBody>
          <a:bodyPr/>
          <a:lstStyle/>
          <a:p>
            <a:r>
              <a:rPr lang="en-US" dirty="0" smtClean="0"/>
              <a:t>PTK Parts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7583488" cy="4297363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The three parts                                                                  of the PTK are: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63526614"/>
              </p:ext>
            </p:extLst>
          </p:nvPr>
        </p:nvGraphicFramePr>
        <p:xfrm>
          <a:off x="838200" y="1524000"/>
          <a:ext cx="81534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854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917576"/>
            <a:ext cx="8424862" cy="588496"/>
          </a:xfrm>
        </p:spPr>
        <p:txBody>
          <a:bodyPr/>
          <a:lstStyle/>
          <a:p>
            <a:r>
              <a:rPr lang="en-US" dirty="0" smtClean="0"/>
              <a:t>Group Keys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380" y="1649506"/>
            <a:ext cx="8400396" cy="47244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Group keys are used for multicast communication in which one STA sends MPDUs to multiple STAs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Group master key (GMK)</a:t>
            </a:r>
          </a:p>
          <a:p>
            <a:pPr lvl="2"/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Key-generating key used with other inputs to derive the GTK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Group temporal key (GTK)</a:t>
            </a:r>
          </a:p>
          <a:p>
            <a:pPr lvl="2"/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Generated by the AP and transmitted to its associated STAs</a:t>
            </a:r>
          </a:p>
          <a:p>
            <a:pPr lvl="2"/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IEEE 802.11i requires that its value is computationally indistinguishable from random</a:t>
            </a:r>
          </a:p>
          <a:p>
            <a:pPr lvl="2"/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Distributed securely using the pairwise keys that are already established</a:t>
            </a:r>
          </a:p>
          <a:p>
            <a:pPr lvl="2"/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Is changed every time a device leaves the network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37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0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t="6364" b="10909"/>
              <a:stretch>
                <a:fillRect/>
              </a:stretch>
            </p:blipFill>
          </mc:Choice>
          <mc:Fallback>
            <p:blipFill>
              <a:blip r:embed="rId4"/>
              <a:srcRect t="6364" b="10909"/>
              <a:stretch>
                <a:fillRect/>
              </a:stretch>
            </p:blipFill>
          </mc:Fallback>
        </mc:AlternateContent>
        <p:spPr>
          <a:xfrm>
            <a:off x="1828800" y="228600"/>
            <a:ext cx="5867400" cy="62815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566601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58776" y="542799"/>
            <a:ext cx="8424862" cy="552534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Securing Wireless Transmissions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9863" y="1379621"/>
            <a:ext cx="7289716" cy="47244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The principal threats to wireless transmission are     eavesdropping, altering or inserting messages, and disruption</a:t>
            </a:r>
          </a:p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To deal with eavesdropping, two types of countermeasures are appropriate: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Signal-hiding techniques</a:t>
            </a:r>
          </a:p>
          <a:p>
            <a:pPr lvl="2"/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Turn off SSID broadcasting by wireless access points</a:t>
            </a:r>
          </a:p>
          <a:p>
            <a:pPr lvl="2"/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Assign cryptic names to SSIDs</a:t>
            </a:r>
          </a:p>
          <a:p>
            <a:pPr lvl="2"/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Reduce signal strength to the lowest level that still provides requisite coverage</a:t>
            </a:r>
          </a:p>
          <a:p>
            <a:pPr lvl="2"/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Locate wireless access points in the interior of the building, away from windows and exterior walls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Encryption</a:t>
            </a:r>
          </a:p>
          <a:p>
            <a:pPr lvl="2"/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Is effective against eavesdropping to the extent that the encryption keys are secured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59579" y="2326105"/>
            <a:ext cx="1684421" cy="31085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It's extremely easy to find the ID for a "hidden" network-all you have to do is use a </a:t>
            </a:r>
            <a:r>
              <a:rPr lang="en-US" sz="1400" dirty="0" smtClean="0"/>
              <a:t>utility like</a:t>
            </a:r>
            <a:r>
              <a:rPr lang="en-US" sz="1400" dirty="0"/>
              <a:t> </a:t>
            </a:r>
            <a:r>
              <a:rPr lang="en-US" sz="1400" dirty="0" err="1">
                <a:hlinkClick r:id="rId3"/>
              </a:rPr>
              <a:t>inSSIDer</a:t>
            </a:r>
            <a:r>
              <a:rPr lang="en-US" sz="1400" dirty="0"/>
              <a:t>, </a:t>
            </a:r>
            <a:r>
              <a:rPr lang="en-US" sz="1400" dirty="0" err="1">
                <a:hlinkClick r:id="rId4"/>
              </a:rPr>
              <a:t>NetStumbler</a:t>
            </a:r>
            <a:r>
              <a:rPr lang="en-US" sz="1400" dirty="0"/>
              <a:t>, or </a:t>
            </a:r>
            <a:r>
              <a:rPr lang="en-US" sz="1400" dirty="0">
                <a:hlinkClick r:id="rId5"/>
              </a:rPr>
              <a:t>Kismet</a:t>
            </a:r>
            <a:r>
              <a:rPr lang="en-US" sz="1400" dirty="0"/>
              <a:t> to scan the network for a short while to show all of the current networks out there. It's really that simple, and there's plenty of other tools that do the same job.</a:t>
            </a:r>
          </a:p>
        </p:txBody>
      </p:sp>
    </p:spTree>
    <p:extLst>
      <p:ext uri="{BB962C8B-B14F-4D97-AF65-F5344CB8AC3E}">
        <p14:creationId xmlns:p14="http://schemas.microsoft.com/office/powerpoint/2010/main" val="196658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512" y="896750"/>
            <a:ext cx="8424862" cy="552637"/>
          </a:xfrm>
        </p:spPr>
        <p:txBody>
          <a:bodyPr/>
          <a:lstStyle/>
          <a:p>
            <a:r>
              <a:rPr lang="en-US" dirty="0" smtClean="0"/>
              <a:t>Protected Data Transfer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470212"/>
            <a:ext cx="8534400" cy="103542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IEEE 802.11i defines two schemes for protecting data transmitted in 802.11 MPDUs: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381000" y="2286000"/>
          <a:ext cx="83820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traight Connector 3"/>
          <p:cNvSpPr/>
          <p:nvPr/>
        </p:nvSpPr>
        <p:spPr>
          <a:xfrm rot="3049128" flipH="1">
            <a:off x="723723" y="3266422"/>
            <a:ext cx="3618774" cy="63725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3203"/>
                </a:moveTo>
                <a:lnTo>
                  <a:pt x="1319982" y="23203"/>
                </a:ln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6197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917575"/>
            <a:ext cx="8424862" cy="696072"/>
          </a:xfrm>
        </p:spPr>
        <p:txBody>
          <a:bodyPr/>
          <a:lstStyle/>
          <a:p>
            <a:r>
              <a:rPr lang="en-US" dirty="0" smtClean="0"/>
              <a:t>Protected Data Transfer 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294" y="1613647"/>
            <a:ext cx="8767482" cy="5002306"/>
          </a:xfrm>
        </p:spPr>
        <p:txBody>
          <a:bodyPr/>
          <a:lstStyle/>
          <a:p>
            <a:pPr marL="0" indent="0">
              <a:buNone/>
            </a:pPr>
            <a:r>
              <a:rPr lang="en-US" sz="2000" kern="120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TKIP:</a:t>
            </a:r>
            <a:endParaRPr lang="en-US" sz="2000" kern="1200" dirty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20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Message </a:t>
            </a:r>
            <a:r>
              <a:rPr lang="en-US" sz="20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integrity:  TKIP adds a message integrity code (MIC) to the </a:t>
            </a:r>
            <a:r>
              <a:rPr lang="en-US" sz="20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802.11 MAC </a:t>
            </a:r>
            <a:r>
              <a:rPr lang="en-US" sz="20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frame after the data field. The MIC is generated by an algorithm, </a:t>
            </a:r>
            <a:r>
              <a:rPr lang="en-US" sz="20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called Michael</a:t>
            </a:r>
            <a:r>
              <a:rPr lang="en-US" sz="20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, that computes a 64-bit value using as input the source and </a:t>
            </a:r>
            <a:r>
              <a:rPr lang="en-US" sz="20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destination MAC </a:t>
            </a:r>
            <a:r>
              <a:rPr lang="en-US" sz="20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address values and the Data field, plus key material</a:t>
            </a:r>
            <a:r>
              <a:rPr lang="en-US" sz="20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.</a:t>
            </a:r>
          </a:p>
          <a:p>
            <a:r>
              <a:rPr lang="en-US" sz="20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Data </a:t>
            </a:r>
            <a:r>
              <a:rPr lang="en-US" sz="20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confidentiality:  Data confidentiality is provided by encrypting </a:t>
            </a:r>
            <a:r>
              <a:rPr lang="en-US" sz="2000" kern="1200" dirty="0" smtClean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the MPDU </a:t>
            </a:r>
            <a:r>
              <a:rPr lang="en-US" sz="20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plus MIC value using RC4.</a:t>
            </a:r>
          </a:p>
          <a:p>
            <a:endParaRPr lang="en-US" sz="2000" kern="1200" dirty="0">
              <a:latin typeface="Arial" charset="0"/>
              <a:ea typeface="ＭＳ Ｐゴシック" pitchFamily="-107" charset="-128"/>
              <a:cs typeface="ＭＳ Ｐゴシック" pitchFamily="-107" charset="-128"/>
            </a:endParaRPr>
          </a:p>
          <a:p>
            <a:pPr marL="0" indent="0">
              <a:buNone/>
            </a:pPr>
            <a:r>
              <a:rPr lang="en-US" sz="2000" dirty="0"/>
              <a:t>CCMP</a:t>
            </a:r>
          </a:p>
          <a:p>
            <a:r>
              <a:rPr lang="en-US" sz="2000" dirty="0" smtClean="0"/>
              <a:t>Message </a:t>
            </a:r>
            <a:r>
              <a:rPr lang="en-US" sz="2000" dirty="0"/>
              <a:t>integrity : Use the Cipher Block </a:t>
            </a:r>
            <a:r>
              <a:rPr lang="en-US" sz="2000" dirty="0" smtClean="0"/>
              <a:t>Chaining Message Authentication Code </a:t>
            </a:r>
            <a:r>
              <a:rPr lang="en-US" sz="2000" kern="1200" dirty="0">
                <a:latin typeface="Arial" charset="0"/>
                <a:ea typeface="ＭＳ Ｐゴシック" pitchFamily="-107" charset="-128"/>
                <a:cs typeface="ＭＳ Ｐゴシック" pitchFamily="-107" charset="-128"/>
              </a:rPr>
              <a:t>(CBC-MAC)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smtClean="0"/>
              <a:t>Data </a:t>
            </a:r>
            <a:r>
              <a:rPr lang="en-US" sz="2000" dirty="0"/>
              <a:t>Confidentiality : The use of 128-bit AES encryption.</a:t>
            </a:r>
          </a:p>
        </p:txBody>
      </p:sp>
    </p:spTree>
    <p:extLst>
      <p:ext uri="{BB962C8B-B14F-4D97-AF65-F5344CB8AC3E}">
        <p14:creationId xmlns:p14="http://schemas.microsoft.com/office/powerpoint/2010/main" val="198144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0659"/>
            <a:ext cx="9144000" cy="790108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dirty="0" smtClean="0"/>
              <a:t>IEEE 802.11i Pseudorandom Function (PRF)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1449620"/>
            <a:ext cx="8659906" cy="518426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Used at a number of places in the IEEE 802.11i scheme (to generate nonces, to expand pairwise keys, to generate the GTK)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Best security practice dictates that different pseudorandom number streams be used for these different purposes</a:t>
            </a:r>
          </a:p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Built on the use of HMAC-SHA-1 to generate a pseudorandom bit stream</a:t>
            </a:r>
          </a:p>
        </p:txBody>
      </p:sp>
    </p:spTree>
    <p:extLst>
      <p:ext uri="{BB962C8B-B14F-4D97-AF65-F5344CB8AC3E}">
        <p14:creationId xmlns:p14="http://schemas.microsoft.com/office/powerpoint/2010/main" val="261910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17575"/>
            <a:ext cx="8424862" cy="682625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AU" dirty="0" smtClean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4478337" cy="47244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Wireless network security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Network threats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Security measures</a:t>
            </a:r>
          </a:p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Mobile device security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Security threats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Security strategy</a:t>
            </a:r>
          </a:p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IEEE 802.11 wireless LAN overview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Wi-Fi Alliance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IEEE 802 protocol architecture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IEEE 802.11 network components and architectural model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IEEE 802.11 services</a:t>
            </a:r>
            <a:endParaRPr lang="en-AU" dirty="0" smtClean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6324" name="Content Placeholder 11"/>
          <p:cNvSpPr>
            <a:spLocks noGrp="1"/>
          </p:cNvSpPr>
          <p:nvPr>
            <p:ph sz="half" idx="4294967295"/>
          </p:nvPr>
        </p:nvSpPr>
        <p:spPr>
          <a:xfrm>
            <a:off x="5334000" y="1600200"/>
            <a:ext cx="3565525" cy="4953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IEEE 802.11i wireless LAN security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IEEE 802.11i services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IEEE 802.11i phases of operation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Discovery phase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Authentication phase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Key management phase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Protected data transfer phase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The IEEE 802.11i pseudorandom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84900" y="1905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00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820738"/>
            <a:ext cx="8424862" cy="696913"/>
          </a:xfrm>
        </p:spPr>
        <p:txBody>
          <a:bodyPr/>
          <a:lstStyle/>
          <a:p>
            <a:r>
              <a:rPr lang="en-US" dirty="0" smtClean="0"/>
              <a:t>Securing Wireless Access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780590"/>
            <a:ext cx="8443912" cy="40322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The main threat involving wireless access points is unauthorized access to the network</a:t>
            </a:r>
          </a:p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The principal approach for preventing such access is the IEEE 802.1x standard for port-based network access control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The standard provides an authentication mechanism for devices wishing to attach to a LAN or wireless network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The use of 802.1x can prevent rogue access points and other unauthorized devices from becoming insecure backdoors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79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338" y="866273"/>
            <a:ext cx="8424862" cy="680871"/>
          </a:xfrm>
        </p:spPr>
        <p:txBody>
          <a:bodyPr/>
          <a:lstStyle/>
          <a:p>
            <a:r>
              <a:rPr lang="en-US" dirty="0" smtClean="0"/>
              <a:t>Securing Wireless Networks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80" y="2101516"/>
            <a:ext cx="8699178" cy="32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7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Device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Mobile devices have become an essential element for organizations as part of the overall network infrastructure</a:t>
            </a:r>
          </a:p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Prior to the widespread use of smartphones, network security was based upon clearly defined perimeters that separated trusted internal networks from the untrusted Internet</a:t>
            </a:r>
          </a:p>
          <a:p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Due to massive changes, an organization’s networks must now accommodate: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Growing use of new devices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Cloud-based applications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De-perimeterization</a:t>
            </a:r>
          </a:p>
          <a:p>
            <a:pPr lvl="1">
              <a:buClr>
                <a:schemeClr val="bg1"/>
              </a:buClr>
            </a:pPr>
            <a:r>
              <a:rPr lang="en-US" dirty="0" smtClean="0">
                <a:solidFill>
                  <a:schemeClr val="tx2">
                    <a:lumMod val="10000"/>
                  </a:schemeClr>
                </a:solidFill>
              </a:rPr>
              <a:t>External business requirements</a:t>
            </a: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26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M2007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UMMC0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</a:objectDefaults>
  <a:extraClrSchemeLst>
    <a:extraClrScheme>
      <a:clrScheme name="UMMC02 1">
        <a:dk1>
          <a:srgbClr val="000054"/>
        </a:dk1>
        <a:lt1>
          <a:srgbClr val="EAEAEA"/>
        </a:lt1>
        <a:dk2>
          <a:srgbClr val="00007A"/>
        </a:dk2>
        <a:lt2>
          <a:srgbClr val="EBD189"/>
        </a:lt2>
        <a:accent1>
          <a:srgbClr val="FCAB40"/>
        </a:accent1>
        <a:accent2>
          <a:srgbClr val="555BAD"/>
        </a:accent2>
        <a:accent3>
          <a:srgbClr val="AAAABE"/>
        </a:accent3>
        <a:accent4>
          <a:srgbClr val="C8C8C8"/>
        </a:accent4>
        <a:accent5>
          <a:srgbClr val="FDD2AF"/>
        </a:accent5>
        <a:accent6>
          <a:srgbClr val="4C529C"/>
        </a:accent6>
        <a:hlink>
          <a:srgbClr val="B97C01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MMC02 2">
        <a:dk1>
          <a:srgbClr val="000000"/>
        </a:dk1>
        <a:lt1>
          <a:srgbClr val="FFFFCC"/>
        </a:lt1>
        <a:dk2>
          <a:srgbClr val="993300"/>
        </a:dk2>
        <a:lt2>
          <a:srgbClr val="EDE1AF"/>
        </a:lt2>
        <a:accent1>
          <a:srgbClr val="CAC0E2"/>
        </a:accent1>
        <a:accent2>
          <a:srgbClr val="DFC977"/>
        </a:accent2>
        <a:accent3>
          <a:srgbClr val="FFFFE2"/>
        </a:accent3>
        <a:accent4>
          <a:srgbClr val="000000"/>
        </a:accent4>
        <a:accent5>
          <a:srgbClr val="E1DCEE"/>
        </a:accent5>
        <a:accent6>
          <a:srgbClr val="CAB66B"/>
        </a:accent6>
        <a:hlink>
          <a:srgbClr val="660033"/>
        </a:hlink>
        <a:folHlink>
          <a:srgbClr val="9933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MMC02 3">
        <a:dk1>
          <a:srgbClr val="000000"/>
        </a:dk1>
        <a:lt1>
          <a:srgbClr val="FFFFFF"/>
        </a:lt1>
        <a:dk2>
          <a:srgbClr val="000000"/>
        </a:dk2>
        <a:lt2>
          <a:srgbClr val="EAEAEA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MMC02 4">
        <a:dk1>
          <a:srgbClr val="481800"/>
        </a:dk1>
        <a:lt1>
          <a:srgbClr val="EAEAEA"/>
        </a:lt1>
        <a:dk2>
          <a:srgbClr val="762700"/>
        </a:dk2>
        <a:lt2>
          <a:srgbClr val="EBD189"/>
        </a:lt2>
        <a:accent1>
          <a:srgbClr val="FCAB40"/>
        </a:accent1>
        <a:accent2>
          <a:srgbClr val="AD717F"/>
        </a:accent2>
        <a:accent3>
          <a:srgbClr val="BDACAA"/>
        </a:accent3>
        <a:accent4>
          <a:srgbClr val="C8C8C8"/>
        </a:accent4>
        <a:accent5>
          <a:srgbClr val="FDD2AF"/>
        </a:accent5>
        <a:accent6>
          <a:srgbClr val="9C6672"/>
        </a:accent6>
        <a:hlink>
          <a:srgbClr val="FFFF99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MMC02 5">
        <a:dk1>
          <a:srgbClr val="330066"/>
        </a:dk1>
        <a:lt1>
          <a:srgbClr val="EAEAEA"/>
        </a:lt1>
        <a:dk2>
          <a:srgbClr val="4E009C"/>
        </a:dk2>
        <a:lt2>
          <a:srgbClr val="EBD189"/>
        </a:lt2>
        <a:accent1>
          <a:srgbClr val="FCAB40"/>
        </a:accent1>
        <a:accent2>
          <a:srgbClr val="8871BB"/>
        </a:accent2>
        <a:accent3>
          <a:srgbClr val="B2AACB"/>
        </a:accent3>
        <a:accent4>
          <a:srgbClr val="C8C8C8"/>
        </a:accent4>
        <a:accent5>
          <a:srgbClr val="FDD2AF"/>
        </a:accent5>
        <a:accent6>
          <a:srgbClr val="7B66A9"/>
        </a:accent6>
        <a:hlink>
          <a:srgbClr val="99CC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MMC02 6">
        <a:dk1>
          <a:srgbClr val="454425"/>
        </a:dk1>
        <a:lt1>
          <a:srgbClr val="EAEAEA"/>
        </a:lt1>
        <a:dk2>
          <a:srgbClr val="4D6A2A"/>
        </a:dk2>
        <a:lt2>
          <a:srgbClr val="EBD189"/>
        </a:lt2>
        <a:accent1>
          <a:srgbClr val="FCAB40"/>
        </a:accent1>
        <a:accent2>
          <a:srgbClr val="A59E79"/>
        </a:accent2>
        <a:accent3>
          <a:srgbClr val="B2B9AC"/>
        </a:accent3>
        <a:accent4>
          <a:srgbClr val="C8C8C8"/>
        </a:accent4>
        <a:accent5>
          <a:srgbClr val="FDD2AF"/>
        </a:accent5>
        <a:accent6>
          <a:srgbClr val="958F6D"/>
        </a:accent6>
        <a:hlink>
          <a:srgbClr val="FFCC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MMC02 7">
        <a:dk1>
          <a:srgbClr val="3C2924"/>
        </a:dk1>
        <a:lt1>
          <a:srgbClr val="EAEAEA"/>
        </a:lt1>
        <a:dk2>
          <a:srgbClr val="0D0A46"/>
        </a:dk2>
        <a:lt2>
          <a:srgbClr val="EBD189"/>
        </a:lt2>
        <a:accent1>
          <a:srgbClr val="FCAB40"/>
        </a:accent1>
        <a:accent2>
          <a:srgbClr val="633D4E"/>
        </a:accent2>
        <a:accent3>
          <a:srgbClr val="AAAAB0"/>
        </a:accent3>
        <a:accent4>
          <a:srgbClr val="C8C8C8"/>
        </a:accent4>
        <a:accent5>
          <a:srgbClr val="FDD2AF"/>
        </a:accent5>
        <a:accent6>
          <a:srgbClr val="593646"/>
        </a:accent6>
        <a:hlink>
          <a:srgbClr val="FFCC66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ummc2007b</Template>
  <TotalTime>2354</TotalTime>
  <Words>14744</Words>
  <Application>Microsoft Office PowerPoint</Application>
  <PresentationFormat>On-screen Show (4:3)</PresentationFormat>
  <Paragraphs>1501</Paragraphs>
  <Slides>63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ＭＳ Ｐゴシック</vt:lpstr>
      <vt:lpstr>Arial</vt:lpstr>
      <vt:lpstr>Arial Narrow</vt:lpstr>
      <vt:lpstr>Arial,Bold</vt:lpstr>
      <vt:lpstr>Arial,BoldItalic</vt:lpstr>
      <vt:lpstr>Calibri</vt:lpstr>
      <vt:lpstr>Perpetua Titling MT (Headings)</vt:lpstr>
      <vt:lpstr>Wingdings</vt:lpstr>
      <vt:lpstr>UM2007d</vt:lpstr>
      <vt:lpstr>WQD7010 Network &amp; Security</vt:lpstr>
      <vt:lpstr>Chapter 7</vt:lpstr>
      <vt:lpstr>Wireless Security</vt:lpstr>
      <vt:lpstr>Wireless Networking Components</vt:lpstr>
      <vt:lpstr>Wireless Network Threats</vt:lpstr>
      <vt:lpstr>Securing Wireless Transmissions</vt:lpstr>
      <vt:lpstr>Securing Wireless Access Points</vt:lpstr>
      <vt:lpstr>Securing Wireless Networks</vt:lpstr>
      <vt:lpstr>Mobile Device Security</vt:lpstr>
      <vt:lpstr>Mobile Device Security</vt:lpstr>
      <vt:lpstr>Mobile Device Security</vt:lpstr>
      <vt:lpstr>Mobile Device Security</vt:lpstr>
      <vt:lpstr>Mobile Device Security</vt:lpstr>
      <vt:lpstr>Mobile Devices Security Strategy</vt:lpstr>
      <vt:lpstr>PowerPoint Presentation</vt:lpstr>
      <vt:lpstr>PowerPoint Presentation</vt:lpstr>
      <vt:lpstr>PowerPoint Presentation</vt:lpstr>
      <vt:lpstr>IEEE 802.11  Wireless LAN Overview</vt:lpstr>
      <vt:lpstr>Table 7.1   IEEE 802.11 Terminology </vt:lpstr>
      <vt:lpstr>Wi-Fi Alliance</vt:lpstr>
      <vt:lpstr>PowerPoint Presentation</vt:lpstr>
      <vt:lpstr>IEEE 802 Protocol Architecture</vt:lpstr>
      <vt:lpstr>IEEE 802 Protocol Architecture</vt:lpstr>
      <vt:lpstr>General  IEEE 802 MPDU Format</vt:lpstr>
      <vt:lpstr>IEEE 802 Protocol Architecture</vt:lpstr>
      <vt:lpstr>PowerPoint Presentation</vt:lpstr>
      <vt:lpstr>PowerPoint Presentation</vt:lpstr>
      <vt:lpstr>IEEE 802.11 Services</vt:lpstr>
      <vt:lpstr>Distribution of Messages Within a DS</vt:lpstr>
      <vt:lpstr>Association-Related Services</vt:lpstr>
      <vt:lpstr>Association-Related Services</vt:lpstr>
      <vt:lpstr>IEEE 802.11I Wireless LAN Security</vt:lpstr>
      <vt:lpstr>WEP Problems</vt:lpstr>
      <vt:lpstr>Recent News</vt:lpstr>
      <vt:lpstr>IEEE 802.11i RSN</vt:lpstr>
      <vt:lpstr>PowerPoint Presentation</vt:lpstr>
      <vt:lpstr>IEEE 802.11i Phases of Operation</vt:lpstr>
      <vt:lpstr>IEEE 802.11i Phases of Operation</vt:lpstr>
      <vt:lpstr>PowerPoint Presentation</vt:lpstr>
      <vt:lpstr>IEEE 802.11 Phases Of Operation </vt:lpstr>
      <vt:lpstr>IEEE 802.11 Phases Of Operation </vt:lpstr>
      <vt:lpstr>IEEE 802.11 Phases Of Operation </vt:lpstr>
      <vt:lpstr>802.11i Discovery Phase</vt:lpstr>
      <vt:lpstr>802.11i Discovery Phase</vt:lpstr>
      <vt:lpstr>802.11i Discovery Phase</vt:lpstr>
      <vt:lpstr>IEEE 802.1X  Access Control Approach</vt:lpstr>
      <vt:lpstr>802.11i Authentication Phase</vt:lpstr>
      <vt:lpstr>802.11i Authentication Phase</vt:lpstr>
      <vt:lpstr>PowerPoint Presentation</vt:lpstr>
      <vt:lpstr>802.11i Key Management Phase</vt:lpstr>
      <vt:lpstr>802.11i Key Management Phase</vt:lpstr>
      <vt:lpstr>802.11i Key Management Phase</vt:lpstr>
      <vt:lpstr>802.11i Key Management Phases</vt:lpstr>
      <vt:lpstr>PowerPoint Presentation</vt:lpstr>
      <vt:lpstr>PowerPoint Presentation</vt:lpstr>
      <vt:lpstr>Pairwise Keys</vt:lpstr>
      <vt:lpstr>PTK Parts</vt:lpstr>
      <vt:lpstr>Group Keys</vt:lpstr>
      <vt:lpstr>PowerPoint Presentation</vt:lpstr>
      <vt:lpstr>Protected Data Transfer Phase</vt:lpstr>
      <vt:lpstr>Protected Data Transfer Phase</vt:lpstr>
      <vt:lpstr>IEEE 802.11i Pseudorandom Function (PRF)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WQD7010 Network &amp; Security</dc:title>
  <dc:creator>user</dc:creator>
  <cp:lastModifiedBy>Saaidal</cp:lastModifiedBy>
  <cp:revision>59</cp:revision>
  <dcterms:created xsi:type="dcterms:W3CDTF">2018-03-21T13:44:17Z</dcterms:created>
  <dcterms:modified xsi:type="dcterms:W3CDTF">2019-04-12T07:31:32Z</dcterms:modified>
</cp:coreProperties>
</file>